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tags/tag1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64" r:id="rId2"/>
    <p:sldMasterId id="2147483680" r:id="rId3"/>
  </p:sldMasterIdLst>
  <p:notesMasterIdLst>
    <p:notesMasterId r:id="rId27"/>
  </p:notesMasterIdLst>
  <p:handoutMasterIdLst>
    <p:handoutMasterId r:id="rId28"/>
  </p:handoutMasterIdLst>
  <p:sldIdLst>
    <p:sldId id="5793" r:id="rId4"/>
    <p:sldId id="6032" r:id="rId5"/>
    <p:sldId id="5923" r:id="rId6"/>
    <p:sldId id="5955" r:id="rId7"/>
    <p:sldId id="5909" r:id="rId8"/>
    <p:sldId id="5954" r:id="rId9"/>
    <p:sldId id="5956" r:id="rId10"/>
    <p:sldId id="6034" r:id="rId11"/>
    <p:sldId id="6025" r:id="rId12"/>
    <p:sldId id="6043" r:id="rId13"/>
    <p:sldId id="6044" r:id="rId14"/>
    <p:sldId id="257" r:id="rId15"/>
    <p:sldId id="5907" r:id="rId16"/>
    <p:sldId id="6045" r:id="rId17"/>
    <p:sldId id="6035" r:id="rId18"/>
    <p:sldId id="6027" r:id="rId19"/>
    <p:sldId id="6023" r:id="rId20"/>
    <p:sldId id="6049" r:id="rId21"/>
    <p:sldId id="6047" r:id="rId22"/>
    <p:sldId id="6048" r:id="rId23"/>
    <p:sldId id="6039" r:id="rId24"/>
    <p:sldId id="6040" r:id="rId25"/>
    <p:sldId id="661" r:id="rId26"/>
  </p:sldIdLst>
  <p:sldSz cx="12192000" cy="6858000"/>
  <p:notesSz cx="6797675" cy="992822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6">
          <p15:clr>
            <a:srgbClr val="A4A3A4"/>
          </p15:clr>
        </p15:guide>
        <p15:guide id="2" pos="39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f" initials="tf" lastIdx="1" clrIdx="0"/>
  <p:cmAuthor id="1" name="未知用户1" initials="未知用户1" lastIdx="2" clrIdx="0"/>
  <p:cmAuthor id="2" name="资产管理部文书" initials="徐琢" lastIdx="3" clrIdx="1"/>
  <p:cmAuthor id="3" name="邱丽琳" initials="邱" lastIdx="27" clrIdx="2"/>
  <p:cmAuthor id="4" name="王 土豆" initials="王" lastIdx="1" clrIdx="3"/>
  <p:cmAuthor id="5" name="葛春丽" initials="葛春丽" lastIdx="3"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6A1586"/>
    <a:srgbClr val="FED2B4"/>
    <a:srgbClr val="FFFFFF"/>
    <a:srgbClr val="4D4D4D"/>
    <a:srgbClr val="660066"/>
    <a:srgbClr val="FF0000"/>
    <a:srgbClr val="D5E5F4"/>
    <a:srgbClr val="7030A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59" autoAdjust="0"/>
    <p:restoredTop sz="86711" autoAdjust="0"/>
  </p:normalViewPr>
  <p:slideViewPr>
    <p:cSldViewPr snapToGrid="0">
      <p:cViewPr varScale="1">
        <p:scale>
          <a:sx n="88" d="100"/>
          <a:sy n="88" d="100"/>
        </p:scale>
        <p:origin x="89" y="58"/>
      </p:cViewPr>
      <p:guideLst>
        <p:guide orient="horz" pos="2196"/>
        <p:guide pos="39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izi\Desktop\20210810_155426.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izi\Desktop\20210810_155426.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24037;&#20316;-&#20809;&#22823;\&#32929;&#31080;&#25237;&#36164;&#37096;\&#38451;&#20809;&#27225;&#22686;&#30408;&#21452;&#21019;&#36827;&#21462;\&#21452;&#21019;50\&#38451;&#20809;&#27225;&#31185;&#21019;&#20027;&#39064;&#25345;&#26377;&#21382;&#21490;&#22238;&#27979;&#65288;&#32452;&#21512;&#65289;0811.xlsm"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科创创业</a:t>
            </a:r>
            <a:r>
              <a:rPr lang="en-US" altLang="zh-CN"/>
              <a:t>50</a:t>
            </a:r>
            <a:r>
              <a:rPr lang="zh-CN" altLang="en-US"/>
              <a:t>指数样本权重分布</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Sheet1!$F$3</c:f>
              <c:strCache>
                <c:ptCount val="1"/>
                <c:pt idx="0">
                  <c:v>公司数量</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0793-4FA6-8F05-AF3445A3151D}"/>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0793-4FA6-8F05-AF3445A3151D}"/>
              </c:ext>
            </c:extLst>
          </c:dPt>
          <c:dLbls>
            <c:dLbl>
              <c:idx val="0"/>
              <c:layout>
                <c:manualLayout>
                  <c:x val="-0.2229793981231798"/>
                  <c:y val="-0.178268445610965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793-4FA6-8F05-AF3445A3151D}"/>
                </c:ext>
              </c:extLst>
            </c:dLbl>
            <c:dLbl>
              <c:idx val="1"/>
              <c:layout>
                <c:manualLayout>
                  <c:x val="0.18106763024484954"/>
                  <c:y val="6.7044692330125402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793-4FA6-8F05-AF3445A3151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Sheet1!$E$4:$E$5</c:f>
              <c:strCache>
                <c:ptCount val="2"/>
                <c:pt idx="0">
                  <c:v>创业板</c:v>
                </c:pt>
                <c:pt idx="1">
                  <c:v>科创板</c:v>
                </c:pt>
              </c:strCache>
            </c:strRef>
          </c:cat>
          <c:val>
            <c:numRef>
              <c:f>Sheet1!$F$4:$F$5</c:f>
              <c:numCache>
                <c:formatCode>0.00%</c:formatCode>
                <c:ptCount val="2"/>
                <c:pt idx="0">
                  <c:v>0.62</c:v>
                </c:pt>
                <c:pt idx="1">
                  <c:v>0.38</c:v>
                </c:pt>
              </c:numCache>
            </c:numRef>
          </c:val>
          <c:extLst>
            <c:ext xmlns:c16="http://schemas.microsoft.com/office/drawing/2014/chart" uri="{C3380CC4-5D6E-409C-BE32-E72D297353CC}">
              <c16:uniqueId val="{00000004-0793-4FA6-8F05-AF3445A3151D}"/>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科创创业</a:t>
            </a:r>
            <a:r>
              <a:rPr lang="en-US" altLang="zh-CN"/>
              <a:t>50</a:t>
            </a:r>
            <a:r>
              <a:rPr lang="zh-CN" altLang="en-US"/>
              <a:t>指数行业权重分布</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Sheet1!$J$3</c:f>
              <c:strCache>
                <c:ptCount val="1"/>
                <c:pt idx="0">
                  <c:v>占比</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Sheet1!$I$4:$I$11</c:f>
              <c:strCache>
                <c:ptCount val="8"/>
                <c:pt idx="0">
                  <c:v>医药</c:v>
                </c:pt>
                <c:pt idx="1">
                  <c:v>电力设备及新能源</c:v>
                </c:pt>
                <c:pt idx="2">
                  <c:v>电子</c:v>
                </c:pt>
                <c:pt idx="3">
                  <c:v>计算机</c:v>
                </c:pt>
                <c:pt idx="4">
                  <c:v>机械</c:v>
                </c:pt>
                <c:pt idx="5">
                  <c:v>通信</c:v>
                </c:pt>
                <c:pt idx="6">
                  <c:v>传媒</c:v>
                </c:pt>
                <c:pt idx="7">
                  <c:v>基础化工</c:v>
                </c:pt>
              </c:strCache>
            </c:strRef>
          </c:cat>
          <c:val>
            <c:numRef>
              <c:f>Sheet1!$J$4:$J$11</c:f>
              <c:numCache>
                <c:formatCode>0.00%</c:formatCode>
                <c:ptCount val="8"/>
                <c:pt idx="0">
                  <c:v>0.34205160761262243</c:v>
                </c:pt>
                <c:pt idx="1">
                  <c:v>0.27303730796022208</c:v>
                </c:pt>
                <c:pt idx="2">
                  <c:v>0.21901622342395732</c:v>
                </c:pt>
                <c:pt idx="3">
                  <c:v>7.8013100022912965E-2</c:v>
                </c:pt>
                <c:pt idx="4">
                  <c:v>4.329591454089908E-2</c:v>
                </c:pt>
                <c:pt idx="5">
                  <c:v>1.51832952311713E-2</c:v>
                </c:pt>
                <c:pt idx="6">
                  <c:v>1.4888699765874126E-2</c:v>
                </c:pt>
                <c:pt idx="7">
                  <c:v>1.4513851442340546E-2</c:v>
                </c:pt>
              </c:numCache>
            </c:numRef>
          </c:val>
          <c:extLst>
            <c:ext xmlns:c16="http://schemas.microsoft.com/office/drawing/2014/chart" uri="{C3380CC4-5D6E-409C-BE32-E72D297353CC}">
              <c16:uniqueId val="{00000000-64F3-4D7C-B323-FCEB71BFBEE8}"/>
            </c:ext>
          </c:extLst>
        </c:ser>
        <c:dLbls>
          <c:showLegendKey val="0"/>
          <c:showVal val="0"/>
          <c:showCatName val="0"/>
          <c:showSerName val="0"/>
          <c:showPercent val="0"/>
          <c:showBubbleSize val="0"/>
        </c:dLbls>
        <c:gapWidth val="219"/>
        <c:overlap val="-27"/>
        <c:axId val="167007952"/>
        <c:axId val="167013776"/>
      </c:barChart>
      <c:catAx>
        <c:axId val="167007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7013776"/>
        <c:crosses val="autoZero"/>
        <c:auto val="1"/>
        <c:lblAlgn val="ctr"/>
        <c:lblOffset val="100"/>
        <c:noMultiLvlLbl val="0"/>
      </c:catAx>
      <c:valAx>
        <c:axId val="16701377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7007952"/>
        <c:crosses val="autoZero"/>
        <c:crossBetween val="between"/>
        <c:majorUnit val="0.1"/>
        <c:minorUnit val="5.000000000000001E-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zh-CN"/>
              <a:t>双创</a:t>
            </a:r>
            <a:r>
              <a:rPr lang="en-US"/>
              <a:t>50</a:t>
            </a:r>
            <a:r>
              <a:rPr lang="zh-CN"/>
              <a:t>指数与沪深</a:t>
            </a:r>
            <a:r>
              <a:rPr lang="en-US"/>
              <a:t>300</a:t>
            </a:r>
            <a:r>
              <a:rPr lang="zh-CN"/>
              <a:t>指数走势</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strRef>
              <c:f>指数下载!$P$3649</c:f>
              <c:strCache>
                <c:ptCount val="1"/>
                <c:pt idx="0">
                  <c:v>科创创业50指数</c:v>
                </c:pt>
              </c:strCache>
            </c:strRef>
          </c:tx>
          <c:spPr>
            <a:ln w="22225" cap="rnd" cmpd="sng" algn="ctr">
              <a:solidFill>
                <a:schemeClr val="accent1"/>
              </a:solidFill>
              <a:round/>
            </a:ln>
            <a:effectLst/>
          </c:spPr>
          <c:marker>
            <c:symbol val="none"/>
          </c:marker>
          <c:cat>
            <c:numRef>
              <c:f>指数下载!$O$3650:$O$4051</c:f>
              <c:numCache>
                <c:formatCode>yyyy\-mm\-dd</c:formatCode>
                <c:ptCount val="402"/>
                <c:pt idx="0">
                  <c:v>43830</c:v>
                </c:pt>
                <c:pt idx="1">
                  <c:v>43832</c:v>
                </c:pt>
                <c:pt idx="2">
                  <c:v>43833</c:v>
                </c:pt>
                <c:pt idx="3">
                  <c:v>43836</c:v>
                </c:pt>
                <c:pt idx="4">
                  <c:v>43837</c:v>
                </c:pt>
                <c:pt idx="5">
                  <c:v>43838</c:v>
                </c:pt>
                <c:pt idx="6">
                  <c:v>43839</c:v>
                </c:pt>
                <c:pt idx="7">
                  <c:v>43840</c:v>
                </c:pt>
                <c:pt idx="8">
                  <c:v>43843</c:v>
                </c:pt>
                <c:pt idx="9">
                  <c:v>43844</c:v>
                </c:pt>
                <c:pt idx="10">
                  <c:v>43845</c:v>
                </c:pt>
                <c:pt idx="11">
                  <c:v>43846</c:v>
                </c:pt>
                <c:pt idx="12">
                  <c:v>43847</c:v>
                </c:pt>
                <c:pt idx="13">
                  <c:v>43850</c:v>
                </c:pt>
                <c:pt idx="14">
                  <c:v>43851</c:v>
                </c:pt>
                <c:pt idx="15">
                  <c:v>43852</c:v>
                </c:pt>
                <c:pt idx="16">
                  <c:v>43853</c:v>
                </c:pt>
                <c:pt idx="17">
                  <c:v>43864</c:v>
                </c:pt>
                <c:pt idx="18">
                  <c:v>43865</c:v>
                </c:pt>
                <c:pt idx="19">
                  <c:v>43866</c:v>
                </c:pt>
                <c:pt idx="20">
                  <c:v>43867</c:v>
                </c:pt>
                <c:pt idx="21">
                  <c:v>43868</c:v>
                </c:pt>
                <c:pt idx="22">
                  <c:v>43871</c:v>
                </c:pt>
                <c:pt idx="23">
                  <c:v>43872</c:v>
                </c:pt>
                <c:pt idx="24">
                  <c:v>43873</c:v>
                </c:pt>
                <c:pt idx="25">
                  <c:v>43874</c:v>
                </c:pt>
                <c:pt idx="26">
                  <c:v>43875</c:v>
                </c:pt>
                <c:pt idx="27">
                  <c:v>43878</c:v>
                </c:pt>
                <c:pt idx="28">
                  <c:v>43879</c:v>
                </c:pt>
                <c:pt idx="29">
                  <c:v>43880</c:v>
                </c:pt>
                <c:pt idx="30">
                  <c:v>43881</c:v>
                </c:pt>
                <c:pt idx="31">
                  <c:v>43882</c:v>
                </c:pt>
                <c:pt idx="32">
                  <c:v>43885</c:v>
                </c:pt>
                <c:pt idx="33">
                  <c:v>43886</c:v>
                </c:pt>
                <c:pt idx="34">
                  <c:v>43887</c:v>
                </c:pt>
                <c:pt idx="35">
                  <c:v>43888</c:v>
                </c:pt>
                <c:pt idx="36">
                  <c:v>43889</c:v>
                </c:pt>
                <c:pt idx="37">
                  <c:v>43892</c:v>
                </c:pt>
                <c:pt idx="38">
                  <c:v>43893</c:v>
                </c:pt>
                <c:pt idx="39">
                  <c:v>43894</c:v>
                </c:pt>
                <c:pt idx="40">
                  <c:v>43895</c:v>
                </c:pt>
                <c:pt idx="41">
                  <c:v>43896</c:v>
                </c:pt>
                <c:pt idx="42">
                  <c:v>43899</c:v>
                </c:pt>
                <c:pt idx="43">
                  <c:v>43900</c:v>
                </c:pt>
                <c:pt idx="44">
                  <c:v>43901</c:v>
                </c:pt>
                <c:pt idx="45">
                  <c:v>43902</c:v>
                </c:pt>
                <c:pt idx="46">
                  <c:v>43903</c:v>
                </c:pt>
                <c:pt idx="47">
                  <c:v>43906</c:v>
                </c:pt>
                <c:pt idx="48">
                  <c:v>43907</c:v>
                </c:pt>
                <c:pt idx="49">
                  <c:v>43908</c:v>
                </c:pt>
                <c:pt idx="50">
                  <c:v>43909</c:v>
                </c:pt>
                <c:pt idx="51">
                  <c:v>43910</c:v>
                </c:pt>
                <c:pt idx="52">
                  <c:v>43913</c:v>
                </c:pt>
                <c:pt idx="53">
                  <c:v>43914</c:v>
                </c:pt>
                <c:pt idx="54">
                  <c:v>43915</c:v>
                </c:pt>
                <c:pt idx="55">
                  <c:v>43916</c:v>
                </c:pt>
                <c:pt idx="56">
                  <c:v>43917</c:v>
                </c:pt>
                <c:pt idx="57">
                  <c:v>43920</c:v>
                </c:pt>
                <c:pt idx="58">
                  <c:v>43921</c:v>
                </c:pt>
                <c:pt idx="59">
                  <c:v>43922</c:v>
                </c:pt>
                <c:pt idx="60">
                  <c:v>43923</c:v>
                </c:pt>
                <c:pt idx="61">
                  <c:v>43924</c:v>
                </c:pt>
                <c:pt idx="62">
                  <c:v>43928</c:v>
                </c:pt>
                <c:pt idx="63">
                  <c:v>43929</c:v>
                </c:pt>
                <c:pt idx="64">
                  <c:v>43930</c:v>
                </c:pt>
                <c:pt idx="65">
                  <c:v>43931</c:v>
                </c:pt>
                <c:pt idx="66">
                  <c:v>43934</c:v>
                </c:pt>
                <c:pt idx="67">
                  <c:v>43935</c:v>
                </c:pt>
                <c:pt idx="68">
                  <c:v>43936</c:v>
                </c:pt>
                <c:pt idx="69">
                  <c:v>43937</c:v>
                </c:pt>
                <c:pt idx="70">
                  <c:v>43938</c:v>
                </c:pt>
                <c:pt idx="71">
                  <c:v>43941</c:v>
                </c:pt>
                <c:pt idx="72">
                  <c:v>43942</c:v>
                </c:pt>
                <c:pt idx="73">
                  <c:v>43943</c:v>
                </c:pt>
                <c:pt idx="74">
                  <c:v>43944</c:v>
                </c:pt>
                <c:pt idx="75">
                  <c:v>43945</c:v>
                </c:pt>
                <c:pt idx="76">
                  <c:v>43948</c:v>
                </c:pt>
                <c:pt idx="77">
                  <c:v>43949</c:v>
                </c:pt>
                <c:pt idx="78">
                  <c:v>43950</c:v>
                </c:pt>
                <c:pt idx="79">
                  <c:v>43951</c:v>
                </c:pt>
                <c:pt idx="80">
                  <c:v>43957</c:v>
                </c:pt>
                <c:pt idx="81">
                  <c:v>43958</c:v>
                </c:pt>
                <c:pt idx="82">
                  <c:v>43959</c:v>
                </c:pt>
                <c:pt idx="83">
                  <c:v>43962</c:v>
                </c:pt>
                <c:pt idx="84">
                  <c:v>43963</c:v>
                </c:pt>
                <c:pt idx="85">
                  <c:v>43964</c:v>
                </c:pt>
                <c:pt idx="86">
                  <c:v>43965</c:v>
                </c:pt>
                <c:pt idx="87">
                  <c:v>43966</c:v>
                </c:pt>
                <c:pt idx="88">
                  <c:v>43969</c:v>
                </c:pt>
                <c:pt idx="89">
                  <c:v>43970</c:v>
                </c:pt>
                <c:pt idx="90">
                  <c:v>43971</c:v>
                </c:pt>
                <c:pt idx="91">
                  <c:v>43972</c:v>
                </c:pt>
                <c:pt idx="92">
                  <c:v>43973</c:v>
                </c:pt>
                <c:pt idx="93">
                  <c:v>43976</c:v>
                </c:pt>
                <c:pt idx="94">
                  <c:v>43977</c:v>
                </c:pt>
                <c:pt idx="95">
                  <c:v>43978</c:v>
                </c:pt>
                <c:pt idx="96">
                  <c:v>43979</c:v>
                </c:pt>
                <c:pt idx="97">
                  <c:v>43980</c:v>
                </c:pt>
                <c:pt idx="98">
                  <c:v>43983</c:v>
                </c:pt>
                <c:pt idx="99">
                  <c:v>43984</c:v>
                </c:pt>
                <c:pt idx="100">
                  <c:v>43985</c:v>
                </c:pt>
                <c:pt idx="101">
                  <c:v>43986</c:v>
                </c:pt>
                <c:pt idx="102">
                  <c:v>43987</c:v>
                </c:pt>
                <c:pt idx="103">
                  <c:v>43990</c:v>
                </c:pt>
                <c:pt idx="104">
                  <c:v>43991</c:v>
                </c:pt>
                <c:pt idx="105">
                  <c:v>43992</c:v>
                </c:pt>
                <c:pt idx="106">
                  <c:v>43993</c:v>
                </c:pt>
                <c:pt idx="107">
                  <c:v>43994</c:v>
                </c:pt>
                <c:pt idx="108">
                  <c:v>43997</c:v>
                </c:pt>
                <c:pt idx="109">
                  <c:v>43998</c:v>
                </c:pt>
                <c:pt idx="110">
                  <c:v>43999</c:v>
                </c:pt>
                <c:pt idx="111">
                  <c:v>44000</c:v>
                </c:pt>
                <c:pt idx="112">
                  <c:v>44001</c:v>
                </c:pt>
                <c:pt idx="113">
                  <c:v>44004</c:v>
                </c:pt>
                <c:pt idx="114">
                  <c:v>44005</c:v>
                </c:pt>
                <c:pt idx="115">
                  <c:v>44006</c:v>
                </c:pt>
                <c:pt idx="116">
                  <c:v>44011</c:v>
                </c:pt>
                <c:pt idx="117">
                  <c:v>44012</c:v>
                </c:pt>
                <c:pt idx="118">
                  <c:v>44013</c:v>
                </c:pt>
                <c:pt idx="119">
                  <c:v>44014</c:v>
                </c:pt>
                <c:pt idx="120">
                  <c:v>44015</c:v>
                </c:pt>
                <c:pt idx="121">
                  <c:v>44018</c:v>
                </c:pt>
                <c:pt idx="122">
                  <c:v>44019</c:v>
                </c:pt>
                <c:pt idx="123">
                  <c:v>44020</c:v>
                </c:pt>
                <c:pt idx="124">
                  <c:v>44021</c:v>
                </c:pt>
                <c:pt idx="125">
                  <c:v>44022</c:v>
                </c:pt>
                <c:pt idx="126">
                  <c:v>44025</c:v>
                </c:pt>
                <c:pt idx="127">
                  <c:v>44026</c:v>
                </c:pt>
                <c:pt idx="128">
                  <c:v>44027</c:v>
                </c:pt>
                <c:pt idx="129">
                  <c:v>44028</c:v>
                </c:pt>
                <c:pt idx="130">
                  <c:v>44029</c:v>
                </c:pt>
                <c:pt idx="131">
                  <c:v>44032</c:v>
                </c:pt>
                <c:pt idx="132">
                  <c:v>44033</c:v>
                </c:pt>
                <c:pt idx="133">
                  <c:v>44034</c:v>
                </c:pt>
                <c:pt idx="134">
                  <c:v>44035</c:v>
                </c:pt>
                <c:pt idx="135">
                  <c:v>44036</c:v>
                </c:pt>
                <c:pt idx="136">
                  <c:v>44039</c:v>
                </c:pt>
                <c:pt idx="137">
                  <c:v>44040</c:v>
                </c:pt>
                <c:pt idx="138">
                  <c:v>44041</c:v>
                </c:pt>
                <c:pt idx="139">
                  <c:v>44042</c:v>
                </c:pt>
                <c:pt idx="140">
                  <c:v>44043</c:v>
                </c:pt>
                <c:pt idx="141">
                  <c:v>44046</c:v>
                </c:pt>
                <c:pt idx="142">
                  <c:v>44047</c:v>
                </c:pt>
                <c:pt idx="143">
                  <c:v>44048</c:v>
                </c:pt>
                <c:pt idx="144">
                  <c:v>44049</c:v>
                </c:pt>
                <c:pt idx="145">
                  <c:v>44050</c:v>
                </c:pt>
                <c:pt idx="146">
                  <c:v>44053</c:v>
                </c:pt>
                <c:pt idx="147">
                  <c:v>44054</c:v>
                </c:pt>
                <c:pt idx="148">
                  <c:v>44055</c:v>
                </c:pt>
                <c:pt idx="149">
                  <c:v>44056</c:v>
                </c:pt>
                <c:pt idx="150">
                  <c:v>44057</c:v>
                </c:pt>
                <c:pt idx="151">
                  <c:v>44060</c:v>
                </c:pt>
                <c:pt idx="152">
                  <c:v>44061</c:v>
                </c:pt>
                <c:pt idx="153">
                  <c:v>44062</c:v>
                </c:pt>
                <c:pt idx="154">
                  <c:v>44063</c:v>
                </c:pt>
                <c:pt idx="155">
                  <c:v>44064</c:v>
                </c:pt>
                <c:pt idx="156">
                  <c:v>44067</c:v>
                </c:pt>
                <c:pt idx="157">
                  <c:v>44068</c:v>
                </c:pt>
                <c:pt idx="158">
                  <c:v>44069</c:v>
                </c:pt>
                <c:pt idx="159">
                  <c:v>44070</c:v>
                </c:pt>
                <c:pt idx="160">
                  <c:v>44071</c:v>
                </c:pt>
                <c:pt idx="161">
                  <c:v>44074</c:v>
                </c:pt>
                <c:pt idx="162">
                  <c:v>44075</c:v>
                </c:pt>
                <c:pt idx="163">
                  <c:v>44076</c:v>
                </c:pt>
                <c:pt idx="164">
                  <c:v>44077</c:v>
                </c:pt>
                <c:pt idx="165">
                  <c:v>44078</c:v>
                </c:pt>
                <c:pt idx="166">
                  <c:v>44081</c:v>
                </c:pt>
                <c:pt idx="167">
                  <c:v>44082</c:v>
                </c:pt>
                <c:pt idx="168">
                  <c:v>44083</c:v>
                </c:pt>
                <c:pt idx="169">
                  <c:v>44084</c:v>
                </c:pt>
                <c:pt idx="170">
                  <c:v>44085</c:v>
                </c:pt>
                <c:pt idx="171">
                  <c:v>44088</c:v>
                </c:pt>
                <c:pt idx="172">
                  <c:v>44089</c:v>
                </c:pt>
                <c:pt idx="173">
                  <c:v>44090</c:v>
                </c:pt>
                <c:pt idx="174">
                  <c:v>44091</c:v>
                </c:pt>
                <c:pt idx="175">
                  <c:v>44092</c:v>
                </c:pt>
                <c:pt idx="176">
                  <c:v>44095</c:v>
                </c:pt>
                <c:pt idx="177">
                  <c:v>44096</c:v>
                </c:pt>
                <c:pt idx="178">
                  <c:v>44097</c:v>
                </c:pt>
                <c:pt idx="179">
                  <c:v>44098</c:v>
                </c:pt>
                <c:pt idx="180">
                  <c:v>44099</c:v>
                </c:pt>
                <c:pt idx="181">
                  <c:v>44102</c:v>
                </c:pt>
                <c:pt idx="182">
                  <c:v>44103</c:v>
                </c:pt>
                <c:pt idx="183">
                  <c:v>44104</c:v>
                </c:pt>
                <c:pt idx="184">
                  <c:v>44113</c:v>
                </c:pt>
                <c:pt idx="185">
                  <c:v>44116</c:v>
                </c:pt>
                <c:pt idx="186">
                  <c:v>44117</c:v>
                </c:pt>
                <c:pt idx="187">
                  <c:v>44118</c:v>
                </c:pt>
                <c:pt idx="188">
                  <c:v>44119</c:v>
                </c:pt>
                <c:pt idx="189">
                  <c:v>44120</c:v>
                </c:pt>
                <c:pt idx="190">
                  <c:v>44123</c:v>
                </c:pt>
                <c:pt idx="191">
                  <c:v>44124</c:v>
                </c:pt>
                <c:pt idx="192">
                  <c:v>44125</c:v>
                </c:pt>
                <c:pt idx="193">
                  <c:v>44126</c:v>
                </c:pt>
                <c:pt idx="194">
                  <c:v>44127</c:v>
                </c:pt>
                <c:pt idx="195">
                  <c:v>44130</c:v>
                </c:pt>
                <c:pt idx="196">
                  <c:v>44131</c:v>
                </c:pt>
                <c:pt idx="197">
                  <c:v>44132</c:v>
                </c:pt>
                <c:pt idx="198">
                  <c:v>44133</c:v>
                </c:pt>
                <c:pt idx="199">
                  <c:v>44134</c:v>
                </c:pt>
                <c:pt idx="200">
                  <c:v>44137</c:v>
                </c:pt>
                <c:pt idx="201">
                  <c:v>44138</c:v>
                </c:pt>
                <c:pt idx="202">
                  <c:v>44139</c:v>
                </c:pt>
                <c:pt idx="203">
                  <c:v>44140</c:v>
                </c:pt>
                <c:pt idx="204">
                  <c:v>44141</c:v>
                </c:pt>
                <c:pt idx="205">
                  <c:v>44144</c:v>
                </c:pt>
                <c:pt idx="206">
                  <c:v>44145</c:v>
                </c:pt>
                <c:pt idx="207">
                  <c:v>44146</c:v>
                </c:pt>
                <c:pt idx="208">
                  <c:v>44147</c:v>
                </c:pt>
                <c:pt idx="209">
                  <c:v>44148</c:v>
                </c:pt>
                <c:pt idx="210">
                  <c:v>44151</c:v>
                </c:pt>
                <c:pt idx="211">
                  <c:v>44152</c:v>
                </c:pt>
                <c:pt idx="212">
                  <c:v>44153</c:v>
                </c:pt>
                <c:pt idx="213">
                  <c:v>44154</c:v>
                </c:pt>
                <c:pt idx="214">
                  <c:v>44155</c:v>
                </c:pt>
                <c:pt idx="215">
                  <c:v>44158</c:v>
                </c:pt>
                <c:pt idx="216">
                  <c:v>44159</c:v>
                </c:pt>
                <c:pt idx="217">
                  <c:v>44160</c:v>
                </c:pt>
                <c:pt idx="218">
                  <c:v>44161</c:v>
                </c:pt>
                <c:pt idx="219">
                  <c:v>44162</c:v>
                </c:pt>
                <c:pt idx="220">
                  <c:v>44165</c:v>
                </c:pt>
                <c:pt idx="221">
                  <c:v>44166</c:v>
                </c:pt>
                <c:pt idx="222">
                  <c:v>44167</c:v>
                </c:pt>
                <c:pt idx="223">
                  <c:v>44168</c:v>
                </c:pt>
                <c:pt idx="224">
                  <c:v>44169</c:v>
                </c:pt>
                <c:pt idx="225">
                  <c:v>44172</c:v>
                </c:pt>
                <c:pt idx="226">
                  <c:v>44173</c:v>
                </c:pt>
                <c:pt idx="227">
                  <c:v>44174</c:v>
                </c:pt>
                <c:pt idx="228">
                  <c:v>44175</c:v>
                </c:pt>
                <c:pt idx="229">
                  <c:v>44176</c:v>
                </c:pt>
                <c:pt idx="230">
                  <c:v>44179</c:v>
                </c:pt>
                <c:pt idx="231">
                  <c:v>44180</c:v>
                </c:pt>
                <c:pt idx="232">
                  <c:v>44181</c:v>
                </c:pt>
                <c:pt idx="233">
                  <c:v>44182</c:v>
                </c:pt>
                <c:pt idx="234">
                  <c:v>44183</c:v>
                </c:pt>
                <c:pt idx="235">
                  <c:v>44186</c:v>
                </c:pt>
                <c:pt idx="236">
                  <c:v>44187</c:v>
                </c:pt>
                <c:pt idx="237">
                  <c:v>44188</c:v>
                </c:pt>
                <c:pt idx="238">
                  <c:v>44189</c:v>
                </c:pt>
                <c:pt idx="239">
                  <c:v>44190</c:v>
                </c:pt>
                <c:pt idx="240">
                  <c:v>44193</c:v>
                </c:pt>
                <c:pt idx="241">
                  <c:v>44194</c:v>
                </c:pt>
                <c:pt idx="242">
                  <c:v>44195</c:v>
                </c:pt>
                <c:pt idx="243">
                  <c:v>44196</c:v>
                </c:pt>
                <c:pt idx="244">
                  <c:v>44200</c:v>
                </c:pt>
                <c:pt idx="245">
                  <c:v>44201</c:v>
                </c:pt>
                <c:pt idx="246">
                  <c:v>44202</c:v>
                </c:pt>
                <c:pt idx="247">
                  <c:v>44203</c:v>
                </c:pt>
                <c:pt idx="248">
                  <c:v>44204</c:v>
                </c:pt>
                <c:pt idx="249">
                  <c:v>44207</c:v>
                </c:pt>
                <c:pt idx="250">
                  <c:v>44208</c:v>
                </c:pt>
                <c:pt idx="251">
                  <c:v>44209</c:v>
                </c:pt>
                <c:pt idx="252">
                  <c:v>44210</c:v>
                </c:pt>
                <c:pt idx="253">
                  <c:v>44211</c:v>
                </c:pt>
                <c:pt idx="254">
                  <c:v>44214</c:v>
                </c:pt>
                <c:pt idx="255">
                  <c:v>44215</c:v>
                </c:pt>
                <c:pt idx="256">
                  <c:v>44216</c:v>
                </c:pt>
                <c:pt idx="257">
                  <c:v>44217</c:v>
                </c:pt>
                <c:pt idx="258">
                  <c:v>44218</c:v>
                </c:pt>
                <c:pt idx="259">
                  <c:v>44221</c:v>
                </c:pt>
                <c:pt idx="260">
                  <c:v>44222</c:v>
                </c:pt>
                <c:pt idx="261">
                  <c:v>44223</c:v>
                </c:pt>
                <c:pt idx="262">
                  <c:v>44224</c:v>
                </c:pt>
                <c:pt idx="263">
                  <c:v>44225</c:v>
                </c:pt>
                <c:pt idx="264">
                  <c:v>44228</c:v>
                </c:pt>
                <c:pt idx="265">
                  <c:v>44229</c:v>
                </c:pt>
                <c:pt idx="266">
                  <c:v>44230</c:v>
                </c:pt>
                <c:pt idx="267">
                  <c:v>44231</c:v>
                </c:pt>
                <c:pt idx="268">
                  <c:v>44232</c:v>
                </c:pt>
                <c:pt idx="269">
                  <c:v>44235</c:v>
                </c:pt>
                <c:pt idx="270">
                  <c:v>44236</c:v>
                </c:pt>
                <c:pt idx="271">
                  <c:v>44237</c:v>
                </c:pt>
                <c:pt idx="272">
                  <c:v>44245</c:v>
                </c:pt>
                <c:pt idx="273">
                  <c:v>44246</c:v>
                </c:pt>
                <c:pt idx="274">
                  <c:v>44249</c:v>
                </c:pt>
                <c:pt idx="275">
                  <c:v>44250</c:v>
                </c:pt>
                <c:pt idx="276">
                  <c:v>44251</c:v>
                </c:pt>
                <c:pt idx="277">
                  <c:v>44252</c:v>
                </c:pt>
                <c:pt idx="278">
                  <c:v>44253</c:v>
                </c:pt>
                <c:pt idx="279">
                  <c:v>44256</c:v>
                </c:pt>
                <c:pt idx="280">
                  <c:v>44257</c:v>
                </c:pt>
                <c:pt idx="281">
                  <c:v>44258</c:v>
                </c:pt>
                <c:pt idx="282">
                  <c:v>44259</c:v>
                </c:pt>
                <c:pt idx="283">
                  <c:v>44260</c:v>
                </c:pt>
                <c:pt idx="284">
                  <c:v>44263</c:v>
                </c:pt>
                <c:pt idx="285">
                  <c:v>44264</c:v>
                </c:pt>
                <c:pt idx="286">
                  <c:v>44265</c:v>
                </c:pt>
                <c:pt idx="287">
                  <c:v>44266</c:v>
                </c:pt>
                <c:pt idx="288">
                  <c:v>44267</c:v>
                </c:pt>
                <c:pt idx="289">
                  <c:v>44270</c:v>
                </c:pt>
                <c:pt idx="290">
                  <c:v>44271</c:v>
                </c:pt>
                <c:pt idx="291">
                  <c:v>44272</c:v>
                </c:pt>
                <c:pt idx="292">
                  <c:v>44273</c:v>
                </c:pt>
                <c:pt idx="293">
                  <c:v>44274</c:v>
                </c:pt>
                <c:pt idx="294">
                  <c:v>44277</c:v>
                </c:pt>
                <c:pt idx="295">
                  <c:v>44278</c:v>
                </c:pt>
                <c:pt idx="296">
                  <c:v>44279</c:v>
                </c:pt>
                <c:pt idx="297">
                  <c:v>44280</c:v>
                </c:pt>
                <c:pt idx="298">
                  <c:v>44281</c:v>
                </c:pt>
                <c:pt idx="299">
                  <c:v>44284</c:v>
                </c:pt>
                <c:pt idx="300">
                  <c:v>44285</c:v>
                </c:pt>
                <c:pt idx="301">
                  <c:v>44286</c:v>
                </c:pt>
                <c:pt idx="302">
                  <c:v>44287</c:v>
                </c:pt>
                <c:pt idx="303">
                  <c:v>44288</c:v>
                </c:pt>
                <c:pt idx="304">
                  <c:v>44292</c:v>
                </c:pt>
                <c:pt idx="305">
                  <c:v>44293</c:v>
                </c:pt>
                <c:pt idx="306">
                  <c:v>44294</c:v>
                </c:pt>
                <c:pt idx="307">
                  <c:v>44295</c:v>
                </c:pt>
                <c:pt idx="308">
                  <c:v>44298</c:v>
                </c:pt>
                <c:pt idx="309">
                  <c:v>44299</c:v>
                </c:pt>
                <c:pt idx="310">
                  <c:v>44300</c:v>
                </c:pt>
                <c:pt idx="311">
                  <c:v>44301</c:v>
                </c:pt>
                <c:pt idx="312">
                  <c:v>44302</c:v>
                </c:pt>
                <c:pt idx="313">
                  <c:v>44305</c:v>
                </c:pt>
                <c:pt idx="314">
                  <c:v>44306</c:v>
                </c:pt>
                <c:pt idx="315">
                  <c:v>44307</c:v>
                </c:pt>
                <c:pt idx="316">
                  <c:v>44308</c:v>
                </c:pt>
                <c:pt idx="317">
                  <c:v>44309</c:v>
                </c:pt>
                <c:pt idx="318">
                  <c:v>44312</c:v>
                </c:pt>
                <c:pt idx="319">
                  <c:v>44313</c:v>
                </c:pt>
                <c:pt idx="320">
                  <c:v>44314</c:v>
                </c:pt>
                <c:pt idx="321">
                  <c:v>44315</c:v>
                </c:pt>
                <c:pt idx="322">
                  <c:v>44316</c:v>
                </c:pt>
                <c:pt idx="323">
                  <c:v>44322</c:v>
                </c:pt>
                <c:pt idx="324">
                  <c:v>44323</c:v>
                </c:pt>
                <c:pt idx="325">
                  <c:v>44326</c:v>
                </c:pt>
                <c:pt idx="326">
                  <c:v>44327</c:v>
                </c:pt>
                <c:pt idx="327">
                  <c:v>44328</c:v>
                </c:pt>
                <c:pt idx="328">
                  <c:v>44329</c:v>
                </c:pt>
                <c:pt idx="329">
                  <c:v>44330</c:v>
                </c:pt>
                <c:pt idx="330">
                  <c:v>44333</c:v>
                </c:pt>
                <c:pt idx="331">
                  <c:v>44334</c:v>
                </c:pt>
                <c:pt idx="332">
                  <c:v>44335</c:v>
                </c:pt>
                <c:pt idx="333">
                  <c:v>44336</c:v>
                </c:pt>
                <c:pt idx="334">
                  <c:v>44337</c:v>
                </c:pt>
                <c:pt idx="335">
                  <c:v>44340</c:v>
                </c:pt>
                <c:pt idx="336">
                  <c:v>44341</c:v>
                </c:pt>
                <c:pt idx="337">
                  <c:v>44342</c:v>
                </c:pt>
                <c:pt idx="338">
                  <c:v>44343</c:v>
                </c:pt>
                <c:pt idx="339">
                  <c:v>44344</c:v>
                </c:pt>
                <c:pt idx="340">
                  <c:v>44347</c:v>
                </c:pt>
                <c:pt idx="341">
                  <c:v>44348</c:v>
                </c:pt>
                <c:pt idx="342">
                  <c:v>44349</c:v>
                </c:pt>
                <c:pt idx="343">
                  <c:v>44350</c:v>
                </c:pt>
                <c:pt idx="344">
                  <c:v>44351</c:v>
                </c:pt>
                <c:pt idx="345">
                  <c:v>44354</c:v>
                </c:pt>
                <c:pt idx="346">
                  <c:v>44355</c:v>
                </c:pt>
                <c:pt idx="347">
                  <c:v>44356</c:v>
                </c:pt>
                <c:pt idx="348">
                  <c:v>44357</c:v>
                </c:pt>
                <c:pt idx="349">
                  <c:v>44358</c:v>
                </c:pt>
                <c:pt idx="350">
                  <c:v>44362</c:v>
                </c:pt>
                <c:pt idx="351">
                  <c:v>44363</c:v>
                </c:pt>
                <c:pt idx="352">
                  <c:v>44364</c:v>
                </c:pt>
                <c:pt idx="353">
                  <c:v>44365</c:v>
                </c:pt>
                <c:pt idx="354">
                  <c:v>44368</c:v>
                </c:pt>
                <c:pt idx="355">
                  <c:v>44369</c:v>
                </c:pt>
                <c:pt idx="356">
                  <c:v>44370</c:v>
                </c:pt>
                <c:pt idx="357">
                  <c:v>44371</c:v>
                </c:pt>
                <c:pt idx="358">
                  <c:v>44372</c:v>
                </c:pt>
                <c:pt idx="359">
                  <c:v>44375</c:v>
                </c:pt>
                <c:pt idx="360">
                  <c:v>44376</c:v>
                </c:pt>
                <c:pt idx="361">
                  <c:v>44377</c:v>
                </c:pt>
                <c:pt idx="362">
                  <c:v>44378</c:v>
                </c:pt>
                <c:pt idx="363">
                  <c:v>44379</c:v>
                </c:pt>
                <c:pt idx="364">
                  <c:v>44382</c:v>
                </c:pt>
                <c:pt idx="365">
                  <c:v>44383</c:v>
                </c:pt>
                <c:pt idx="366">
                  <c:v>44384</c:v>
                </c:pt>
                <c:pt idx="367">
                  <c:v>44385</c:v>
                </c:pt>
                <c:pt idx="368">
                  <c:v>44386</c:v>
                </c:pt>
                <c:pt idx="369">
                  <c:v>44389</c:v>
                </c:pt>
                <c:pt idx="370">
                  <c:v>44390</c:v>
                </c:pt>
                <c:pt idx="371">
                  <c:v>44391</c:v>
                </c:pt>
                <c:pt idx="372">
                  <c:v>44392</c:v>
                </c:pt>
                <c:pt idx="373">
                  <c:v>44393</c:v>
                </c:pt>
                <c:pt idx="374">
                  <c:v>44396</c:v>
                </c:pt>
                <c:pt idx="375">
                  <c:v>44397</c:v>
                </c:pt>
                <c:pt idx="376">
                  <c:v>44398</c:v>
                </c:pt>
                <c:pt idx="377">
                  <c:v>44399</c:v>
                </c:pt>
                <c:pt idx="378">
                  <c:v>44400</c:v>
                </c:pt>
                <c:pt idx="379">
                  <c:v>44403</c:v>
                </c:pt>
                <c:pt idx="380">
                  <c:v>44404</c:v>
                </c:pt>
                <c:pt idx="381">
                  <c:v>44405</c:v>
                </c:pt>
                <c:pt idx="382">
                  <c:v>44406</c:v>
                </c:pt>
                <c:pt idx="383">
                  <c:v>44407</c:v>
                </c:pt>
                <c:pt idx="384">
                  <c:v>44410</c:v>
                </c:pt>
                <c:pt idx="385">
                  <c:v>44411</c:v>
                </c:pt>
                <c:pt idx="386">
                  <c:v>44412</c:v>
                </c:pt>
                <c:pt idx="387">
                  <c:v>44413</c:v>
                </c:pt>
                <c:pt idx="388">
                  <c:v>44414</c:v>
                </c:pt>
                <c:pt idx="389">
                  <c:v>44417</c:v>
                </c:pt>
                <c:pt idx="390">
                  <c:v>44418</c:v>
                </c:pt>
                <c:pt idx="391">
                  <c:v>44419</c:v>
                </c:pt>
                <c:pt idx="392">
                  <c:v>44420</c:v>
                </c:pt>
                <c:pt idx="393">
                  <c:v>44421</c:v>
                </c:pt>
                <c:pt idx="394">
                  <c:v>44424</c:v>
                </c:pt>
                <c:pt idx="395">
                  <c:v>44425</c:v>
                </c:pt>
                <c:pt idx="396">
                  <c:v>44426</c:v>
                </c:pt>
                <c:pt idx="397">
                  <c:v>44427</c:v>
                </c:pt>
                <c:pt idx="398">
                  <c:v>44428</c:v>
                </c:pt>
                <c:pt idx="399">
                  <c:v>44431</c:v>
                </c:pt>
                <c:pt idx="400">
                  <c:v>44432</c:v>
                </c:pt>
                <c:pt idx="401">
                  <c:v>44433</c:v>
                </c:pt>
              </c:numCache>
            </c:numRef>
          </c:cat>
          <c:val>
            <c:numRef>
              <c:f>指数下载!$P$3650:$P$4051</c:f>
              <c:numCache>
                <c:formatCode>General</c:formatCode>
                <c:ptCount val="402"/>
                <c:pt idx="0" formatCode="0.0000">
                  <c:v>1</c:v>
                </c:pt>
                <c:pt idx="1">
                  <c:v>1.0175566</c:v>
                </c:pt>
                <c:pt idx="2">
                  <c:v>1.0166885999999999</c:v>
                </c:pt>
                <c:pt idx="3">
                  <c:v>1.0211749999999999</c:v>
                </c:pt>
                <c:pt idx="4">
                  <c:v>1.0304954000000002</c:v>
                </c:pt>
                <c:pt idx="5">
                  <c:v>1.0254732</c:v>
                </c:pt>
                <c:pt idx="6">
                  <c:v>1.0572391000000001</c:v>
                </c:pt>
                <c:pt idx="7">
                  <c:v>1.0566411000000002</c:v>
                </c:pt>
                <c:pt idx="8">
                  <c:v>1.0839473000000002</c:v>
                </c:pt>
                <c:pt idx="9">
                  <c:v>1.0825950000000002</c:v>
                </c:pt>
                <c:pt idx="10">
                  <c:v>1.0854069000000002</c:v>
                </c:pt>
                <c:pt idx="11">
                  <c:v>1.1001784000000003</c:v>
                </c:pt>
                <c:pt idx="12">
                  <c:v>1.1282182000000005</c:v>
                </c:pt>
                <c:pt idx="13">
                  <c:v>1.1535588000000006</c:v>
                </c:pt>
                <c:pt idx="14">
                  <c:v>1.1383401000000004</c:v>
                </c:pt>
                <c:pt idx="15">
                  <c:v>1.1733688000000007</c:v>
                </c:pt>
                <c:pt idx="16">
                  <c:v>1.1374189000000006</c:v>
                </c:pt>
                <c:pt idx="17">
                  <c:v>1.0407596000000006</c:v>
                </c:pt>
                <c:pt idx="18">
                  <c:v>1.1140694000000007</c:v>
                </c:pt>
                <c:pt idx="19">
                  <c:v>1.1498653000000003</c:v>
                </c:pt>
                <c:pt idx="20">
                  <c:v>1.1869108000000006</c:v>
                </c:pt>
                <c:pt idx="21">
                  <c:v>1.1956969000000004</c:v>
                </c:pt>
                <c:pt idx="22">
                  <c:v>1.2148042000000003</c:v>
                </c:pt>
                <c:pt idx="23">
                  <c:v>1.2049809000000002</c:v>
                </c:pt>
                <c:pt idx="24">
                  <c:v>1.2383304000000002</c:v>
                </c:pt>
                <c:pt idx="25">
                  <c:v>1.2317929000000001</c:v>
                </c:pt>
                <c:pt idx="26">
                  <c:v>1.2182127000000003</c:v>
                </c:pt>
                <c:pt idx="27">
                  <c:v>1.2639796000000001</c:v>
                </c:pt>
                <c:pt idx="28">
                  <c:v>1.2770115000000002</c:v>
                </c:pt>
                <c:pt idx="29">
                  <c:v>1.2533330000000003</c:v>
                </c:pt>
                <c:pt idx="30">
                  <c:v>1.2692584</c:v>
                </c:pt>
                <c:pt idx="31">
                  <c:v>1.2880844</c:v>
                </c:pt>
                <c:pt idx="32">
                  <c:v>1.3038274000000001</c:v>
                </c:pt>
                <c:pt idx="33">
                  <c:v>1.3256282000000004</c:v>
                </c:pt>
                <c:pt idx="34">
                  <c:v>1.2580649000000004</c:v>
                </c:pt>
                <c:pt idx="35">
                  <c:v>1.2476399</c:v>
                </c:pt>
                <c:pt idx="36">
                  <c:v>1.1800976000000001</c:v>
                </c:pt>
                <c:pt idx="37">
                  <c:v>1.2196754000000001</c:v>
                </c:pt>
                <c:pt idx="38">
                  <c:v>1.2427327000000001</c:v>
                </c:pt>
                <c:pt idx="39">
                  <c:v>1.2330524</c:v>
                </c:pt>
                <c:pt idx="40">
                  <c:v>1.2506493999999999</c:v>
                </c:pt>
                <c:pt idx="41">
                  <c:v>1.2399529999999999</c:v>
                </c:pt>
                <c:pt idx="42">
                  <c:v>1.1788139999999998</c:v>
                </c:pt>
                <c:pt idx="43">
                  <c:v>1.2202759999999997</c:v>
                </c:pt>
                <c:pt idx="44">
                  <c:v>1.1946255999999997</c:v>
                </c:pt>
                <c:pt idx="45">
                  <c:v>1.1597514999999996</c:v>
                </c:pt>
                <c:pt idx="46">
                  <c:v>1.1545037999999994</c:v>
                </c:pt>
                <c:pt idx="47">
                  <c:v>1.0843966999999994</c:v>
                </c:pt>
                <c:pt idx="48">
                  <c:v>1.0886881999999993</c:v>
                </c:pt>
                <c:pt idx="49">
                  <c:v>1.0735116999999992</c:v>
                </c:pt>
                <c:pt idx="50">
                  <c:v>1.0749483999999991</c:v>
                </c:pt>
                <c:pt idx="51">
                  <c:v>1.082875199999999</c:v>
                </c:pt>
                <c:pt idx="52">
                  <c:v>1.0235700999999993</c:v>
                </c:pt>
                <c:pt idx="53">
                  <c:v>1.0494723999999995</c:v>
                </c:pt>
                <c:pt idx="54">
                  <c:v>1.0964777999999993</c:v>
                </c:pt>
                <c:pt idx="55">
                  <c:v>1.0932694999999995</c:v>
                </c:pt>
                <c:pt idx="56">
                  <c:v>1.0827428999999993</c:v>
                </c:pt>
                <c:pt idx="57">
                  <c:v>1.0517643999999995</c:v>
                </c:pt>
                <c:pt idx="58">
                  <c:v>1.0570948999999996</c:v>
                </c:pt>
                <c:pt idx="59">
                  <c:v>1.0587689999999994</c:v>
                </c:pt>
                <c:pt idx="60">
                  <c:v>1.0964141999999992</c:v>
                </c:pt>
                <c:pt idx="61">
                  <c:v>1.0898692999999995</c:v>
                </c:pt>
                <c:pt idx="62">
                  <c:v>1.1251278999999994</c:v>
                </c:pt>
                <c:pt idx="63">
                  <c:v>1.1179316999999995</c:v>
                </c:pt>
                <c:pt idx="64">
                  <c:v>1.1306093999999995</c:v>
                </c:pt>
                <c:pt idx="65">
                  <c:v>1.1004964999999995</c:v>
                </c:pt>
                <c:pt idx="66">
                  <c:v>1.0844344999999995</c:v>
                </c:pt>
                <c:pt idx="67">
                  <c:v>1.1270740999999995</c:v>
                </c:pt>
                <c:pt idx="68">
                  <c:v>1.1322193999999994</c:v>
                </c:pt>
                <c:pt idx="69">
                  <c:v>1.1493534999999993</c:v>
                </c:pt>
                <c:pt idx="70">
                  <c:v>1.1637600999999993</c:v>
                </c:pt>
                <c:pt idx="71">
                  <c:v>1.1760534999999992</c:v>
                </c:pt>
                <c:pt idx="72">
                  <c:v>1.1625281999999992</c:v>
                </c:pt>
                <c:pt idx="73">
                  <c:v>1.1739500999999994</c:v>
                </c:pt>
                <c:pt idx="74">
                  <c:v>1.1736023999999994</c:v>
                </c:pt>
                <c:pt idx="75">
                  <c:v>1.1622447999999994</c:v>
                </c:pt>
                <c:pt idx="76">
                  <c:v>1.1768174999999994</c:v>
                </c:pt>
                <c:pt idx="77">
                  <c:v>1.1927454999999991</c:v>
                </c:pt>
                <c:pt idx="78">
                  <c:v>1.1863402999999992</c:v>
                </c:pt>
                <c:pt idx="79">
                  <c:v>1.216282099999999</c:v>
                </c:pt>
                <c:pt idx="80">
                  <c:v>1.253096199999999</c:v>
                </c:pt>
                <c:pt idx="81">
                  <c:v>1.2435504999999991</c:v>
                </c:pt>
                <c:pt idx="82">
                  <c:v>1.253664799999999</c:v>
                </c:pt>
                <c:pt idx="83">
                  <c:v>1.237798999999999</c:v>
                </c:pt>
                <c:pt idx="84">
                  <c:v>1.251619099999999</c:v>
                </c:pt>
                <c:pt idx="85">
                  <c:v>1.2634905999999992</c:v>
                </c:pt>
                <c:pt idx="86">
                  <c:v>1.2522925999999992</c:v>
                </c:pt>
                <c:pt idx="87">
                  <c:v>1.2665076999999993</c:v>
                </c:pt>
                <c:pt idx="88">
                  <c:v>1.2550610999999992</c:v>
                </c:pt>
                <c:pt idx="89">
                  <c:v>1.2899296999999992</c:v>
                </c:pt>
                <c:pt idx="90">
                  <c:v>1.2733076999999993</c:v>
                </c:pt>
                <c:pt idx="91">
                  <c:v>1.2538067999999993</c:v>
                </c:pt>
                <c:pt idx="92">
                  <c:v>1.2229539999999992</c:v>
                </c:pt>
                <c:pt idx="93">
                  <c:v>1.2237448999999991</c:v>
                </c:pt>
                <c:pt idx="94">
                  <c:v>1.2681100999999992</c:v>
                </c:pt>
                <c:pt idx="95">
                  <c:v>1.2435208999999992</c:v>
                </c:pt>
                <c:pt idx="96">
                  <c:v>1.230870799999999</c:v>
                </c:pt>
                <c:pt idx="97">
                  <c:v>1.246109799999999</c:v>
                </c:pt>
                <c:pt idx="98">
                  <c:v>1.288024899999999</c:v>
                </c:pt>
                <c:pt idx="99">
                  <c:v>1.2771120999999992</c:v>
                </c:pt>
                <c:pt idx="100">
                  <c:v>1.2722472999999992</c:v>
                </c:pt>
                <c:pt idx="101">
                  <c:v>1.2752477999999994</c:v>
                </c:pt>
                <c:pt idx="102">
                  <c:v>1.2863069999999992</c:v>
                </c:pt>
                <c:pt idx="103">
                  <c:v>1.2754921999999991</c:v>
                </c:pt>
                <c:pt idx="104">
                  <c:v>1.2930445999999991</c:v>
                </c:pt>
                <c:pt idx="105">
                  <c:v>1.3080355999999991</c:v>
                </c:pt>
                <c:pt idx="106">
                  <c:v>1.3129055999999992</c:v>
                </c:pt>
                <c:pt idx="107">
                  <c:v>1.3149443999999992</c:v>
                </c:pt>
                <c:pt idx="108">
                  <c:v>1.315828999999999</c:v>
                </c:pt>
                <c:pt idx="109">
                  <c:v>1.343609399999999</c:v>
                </c:pt>
                <c:pt idx="110">
                  <c:v>1.3429886999999989</c:v>
                </c:pt>
                <c:pt idx="111">
                  <c:v>1.3490183999999987</c:v>
                </c:pt>
                <c:pt idx="112">
                  <c:v>1.3872881999999986</c:v>
                </c:pt>
                <c:pt idx="113">
                  <c:v>1.4045970999999986</c:v>
                </c:pt>
                <c:pt idx="114">
                  <c:v>1.4336100999999988</c:v>
                </c:pt>
                <c:pt idx="115">
                  <c:v>1.4406472999999989</c:v>
                </c:pt>
                <c:pt idx="116">
                  <c:v>1.4353627999999987</c:v>
                </c:pt>
                <c:pt idx="117">
                  <c:v>1.4762158999999984</c:v>
                </c:pt>
                <c:pt idx="118">
                  <c:v>1.4602800999999983</c:v>
                </c:pt>
                <c:pt idx="119">
                  <c:v>1.4527891999999984</c:v>
                </c:pt>
                <c:pt idx="120">
                  <c:v>1.4707074999999985</c:v>
                </c:pt>
                <c:pt idx="121">
                  <c:v>1.5186915999999986</c:v>
                </c:pt>
                <c:pt idx="122">
                  <c:v>1.5616438999999986</c:v>
                </c:pt>
                <c:pt idx="123">
                  <c:v>1.5917419999999984</c:v>
                </c:pt>
                <c:pt idx="124">
                  <c:v>1.6528637999999987</c:v>
                </c:pt>
                <c:pt idx="125">
                  <c:v>1.6727405999999985</c:v>
                </c:pt>
                <c:pt idx="126">
                  <c:v>1.7515891999999984</c:v>
                </c:pt>
                <c:pt idx="127">
                  <c:v>1.7255925999999984</c:v>
                </c:pt>
                <c:pt idx="128">
                  <c:v>1.6913903999999984</c:v>
                </c:pt>
                <c:pt idx="129">
                  <c:v>1.5882881999999985</c:v>
                </c:pt>
                <c:pt idx="130">
                  <c:v>1.5903063999999985</c:v>
                </c:pt>
                <c:pt idx="131">
                  <c:v>1.6062070999999984</c:v>
                </c:pt>
                <c:pt idx="132">
                  <c:v>1.6427010999999982</c:v>
                </c:pt>
                <c:pt idx="133">
                  <c:v>1.6616438999999981</c:v>
                </c:pt>
                <c:pt idx="134">
                  <c:v>1.685323199999998</c:v>
                </c:pt>
                <c:pt idx="135">
                  <c:v>1.5798261999999981</c:v>
                </c:pt>
                <c:pt idx="136">
                  <c:v>1.5818163999999979</c:v>
                </c:pt>
                <c:pt idx="137">
                  <c:v>1.6048434999999981</c:v>
                </c:pt>
                <c:pt idx="138">
                  <c:v>1.6723456999999982</c:v>
                </c:pt>
                <c:pt idx="139">
                  <c:v>1.663305699999998</c:v>
                </c:pt>
                <c:pt idx="140">
                  <c:v>1.7052343999999979</c:v>
                </c:pt>
                <c:pt idx="141">
                  <c:v>1.7603770999999977</c:v>
                </c:pt>
                <c:pt idx="142">
                  <c:v>1.7266180999999976</c:v>
                </c:pt>
                <c:pt idx="143">
                  <c:v>1.7464164999999978</c:v>
                </c:pt>
                <c:pt idx="144">
                  <c:v>1.7037074999999979</c:v>
                </c:pt>
                <c:pt idx="145">
                  <c:v>1.6660443999999981</c:v>
                </c:pt>
                <c:pt idx="146">
                  <c:v>1.6554198999999981</c:v>
                </c:pt>
                <c:pt idx="147">
                  <c:v>1.628019999999998</c:v>
                </c:pt>
                <c:pt idx="148">
                  <c:v>1.5947890999999981</c:v>
                </c:pt>
                <c:pt idx="149">
                  <c:v>1.5809782999999982</c:v>
                </c:pt>
                <c:pt idx="150">
                  <c:v>1.6117917999999982</c:v>
                </c:pt>
                <c:pt idx="151">
                  <c:v>1.6178890999999984</c:v>
                </c:pt>
                <c:pt idx="152">
                  <c:v>1.6246200999999982</c:v>
                </c:pt>
                <c:pt idx="153">
                  <c:v>1.5619485999999982</c:v>
                </c:pt>
                <c:pt idx="154">
                  <c:v>1.5413524999999983</c:v>
                </c:pt>
                <c:pt idx="155">
                  <c:v>1.5662981999999983</c:v>
                </c:pt>
                <c:pt idx="156">
                  <c:v>1.5917956999999983</c:v>
                </c:pt>
                <c:pt idx="157">
                  <c:v>1.5948047999999981</c:v>
                </c:pt>
                <c:pt idx="158">
                  <c:v>1.5656431999999982</c:v>
                </c:pt>
                <c:pt idx="159">
                  <c:v>1.6009256999999981</c:v>
                </c:pt>
                <c:pt idx="160">
                  <c:v>1.6311257999999982</c:v>
                </c:pt>
                <c:pt idx="161">
                  <c:v>1.6194248999999981</c:v>
                </c:pt>
                <c:pt idx="162">
                  <c:v>1.6320224999999982</c:v>
                </c:pt>
                <c:pt idx="163">
                  <c:v>1.6354508999999979</c:v>
                </c:pt>
                <c:pt idx="164">
                  <c:v>1.6245456999999979</c:v>
                </c:pt>
                <c:pt idx="165">
                  <c:v>1.6140987999999978</c:v>
                </c:pt>
                <c:pt idx="166">
                  <c:v>1.5552920999999977</c:v>
                </c:pt>
                <c:pt idx="167">
                  <c:v>1.556562299999998</c:v>
                </c:pt>
                <c:pt idx="168">
                  <c:v>1.4833187999999979</c:v>
                </c:pt>
                <c:pt idx="169">
                  <c:v>1.4744254999999982</c:v>
                </c:pt>
                <c:pt idx="170">
                  <c:v>1.5080927999999978</c:v>
                </c:pt>
                <c:pt idx="171">
                  <c:v>1.528436899999998</c:v>
                </c:pt>
                <c:pt idx="172">
                  <c:v>1.5458425999999981</c:v>
                </c:pt>
                <c:pt idx="173">
                  <c:v>1.5222276999999982</c:v>
                </c:pt>
                <c:pt idx="174">
                  <c:v>1.531886999999998</c:v>
                </c:pt>
                <c:pt idx="175">
                  <c:v>1.5512894999999982</c:v>
                </c:pt>
                <c:pt idx="176">
                  <c:v>1.5360058999999984</c:v>
                </c:pt>
                <c:pt idx="177">
                  <c:v>1.5366662999999985</c:v>
                </c:pt>
                <c:pt idx="178">
                  <c:v>1.5712601999999984</c:v>
                </c:pt>
                <c:pt idx="179">
                  <c:v>1.5379733999999987</c:v>
                </c:pt>
                <c:pt idx="180">
                  <c:v>1.5345464999999987</c:v>
                </c:pt>
                <c:pt idx="181">
                  <c:v>1.5205148999999987</c:v>
                </c:pt>
                <c:pt idx="182">
                  <c:v>1.5546067999999988</c:v>
                </c:pt>
                <c:pt idx="183">
                  <c:v>1.5716767999999985</c:v>
                </c:pt>
                <c:pt idx="184">
                  <c:v>1.6370488999999984</c:v>
                </c:pt>
                <c:pt idx="185">
                  <c:v>1.7006002999999985</c:v>
                </c:pt>
                <c:pt idx="186">
                  <c:v>1.7046451999999983</c:v>
                </c:pt>
                <c:pt idx="187">
                  <c:v>1.6948311999999985</c:v>
                </c:pt>
                <c:pt idx="188">
                  <c:v>1.6797183999999985</c:v>
                </c:pt>
                <c:pt idx="189">
                  <c:v>1.6649756999999985</c:v>
                </c:pt>
                <c:pt idx="190">
                  <c:v>1.6416118999999987</c:v>
                </c:pt>
                <c:pt idx="191">
                  <c:v>1.6656945999999988</c:v>
                </c:pt>
                <c:pt idx="192">
                  <c:v>1.6403468999999988</c:v>
                </c:pt>
                <c:pt idx="193">
                  <c:v>1.6210930999999988</c:v>
                </c:pt>
                <c:pt idx="194">
                  <c:v>1.565376399999999</c:v>
                </c:pt>
                <c:pt idx="195">
                  <c:v>1.5858186999999988</c:v>
                </c:pt>
                <c:pt idx="196">
                  <c:v>1.6166935999999987</c:v>
                </c:pt>
                <c:pt idx="197">
                  <c:v>1.6356081999999987</c:v>
                </c:pt>
                <c:pt idx="198">
                  <c:v>1.659756899999999</c:v>
                </c:pt>
                <c:pt idx="199">
                  <c:v>1.6494501999999989</c:v>
                </c:pt>
                <c:pt idx="200">
                  <c:v>1.6830774999999989</c:v>
                </c:pt>
                <c:pt idx="201">
                  <c:v>1.7075571999999988</c:v>
                </c:pt>
                <c:pt idx="202">
                  <c:v>1.7241097999999988</c:v>
                </c:pt>
                <c:pt idx="203">
                  <c:v>1.7430062999999987</c:v>
                </c:pt>
                <c:pt idx="204">
                  <c:v>1.7103437999999989</c:v>
                </c:pt>
                <c:pt idx="205">
                  <c:v>1.7654035999999991</c:v>
                </c:pt>
                <c:pt idx="206">
                  <c:v>1.7280170999999991</c:v>
                </c:pt>
                <c:pt idx="207">
                  <c:v>1.6667249999999989</c:v>
                </c:pt>
                <c:pt idx="208">
                  <c:v>1.6791576999999989</c:v>
                </c:pt>
                <c:pt idx="209">
                  <c:v>1.6890044999999989</c:v>
                </c:pt>
                <c:pt idx="210">
                  <c:v>1.6904260999999989</c:v>
                </c:pt>
                <c:pt idx="211">
                  <c:v>1.6519495999999989</c:v>
                </c:pt>
                <c:pt idx="212">
                  <c:v>1.618964499999999</c:v>
                </c:pt>
                <c:pt idx="213">
                  <c:v>1.637954699999999</c:v>
                </c:pt>
                <c:pt idx="214">
                  <c:v>1.6494931999999989</c:v>
                </c:pt>
                <c:pt idx="215">
                  <c:v>1.6521677999999989</c:v>
                </c:pt>
                <c:pt idx="216">
                  <c:v>1.642287899999999</c:v>
                </c:pt>
                <c:pt idx="217">
                  <c:v>1.600614199999999</c:v>
                </c:pt>
                <c:pt idx="218">
                  <c:v>1.5990083999999989</c:v>
                </c:pt>
                <c:pt idx="219">
                  <c:v>1.6033563999999989</c:v>
                </c:pt>
                <c:pt idx="220">
                  <c:v>1.6152714999999991</c:v>
                </c:pt>
                <c:pt idx="221">
                  <c:v>1.6566675999999989</c:v>
                </c:pt>
                <c:pt idx="222">
                  <c:v>1.6578380999999989</c:v>
                </c:pt>
                <c:pt idx="223">
                  <c:v>1.6770313999999988</c:v>
                </c:pt>
                <c:pt idx="224">
                  <c:v>1.6970320999999986</c:v>
                </c:pt>
                <c:pt idx="225">
                  <c:v>1.7003525999999987</c:v>
                </c:pt>
                <c:pt idx="226">
                  <c:v>1.7122445999999987</c:v>
                </c:pt>
                <c:pt idx="227">
                  <c:v>1.6865090999999985</c:v>
                </c:pt>
                <c:pt idx="228">
                  <c:v>1.7039818999999983</c:v>
                </c:pt>
                <c:pt idx="229">
                  <c:v>1.7003233999999983</c:v>
                </c:pt>
                <c:pt idx="230">
                  <c:v>1.7157581999999982</c:v>
                </c:pt>
                <c:pt idx="231">
                  <c:v>1.7362939999999984</c:v>
                </c:pt>
                <c:pt idx="232">
                  <c:v>1.7362812999999984</c:v>
                </c:pt>
                <c:pt idx="233">
                  <c:v>1.7478083999999983</c:v>
                </c:pt>
                <c:pt idx="234">
                  <c:v>1.7524245999999986</c:v>
                </c:pt>
                <c:pt idx="235">
                  <c:v>1.8129015999999984</c:v>
                </c:pt>
                <c:pt idx="236">
                  <c:v>1.7762599999999984</c:v>
                </c:pt>
                <c:pt idx="237">
                  <c:v>1.7961234999999982</c:v>
                </c:pt>
                <c:pt idx="238">
                  <c:v>1.7863864999999983</c:v>
                </c:pt>
                <c:pt idx="239">
                  <c:v>1.7991426999999984</c:v>
                </c:pt>
                <c:pt idx="240">
                  <c:v>1.7924137999999985</c:v>
                </c:pt>
                <c:pt idx="241">
                  <c:v>1.7736488999999984</c:v>
                </c:pt>
                <c:pt idx="242">
                  <c:v>1.8341559999999983</c:v>
                </c:pt>
                <c:pt idx="243">
                  <c:v>1.8689501999999985</c:v>
                </c:pt>
                <c:pt idx="244">
                  <c:v>1.9246781999999985</c:v>
                </c:pt>
                <c:pt idx="245">
                  <c:v>1.9408071999999985</c:v>
                </c:pt>
                <c:pt idx="246">
                  <c:v>1.9539068999999987</c:v>
                </c:pt>
                <c:pt idx="247">
                  <c:v>1.9668215999999989</c:v>
                </c:pt>
                <c:pt idx="248">
                  <c:v>1.9643798999999988</c:v>
                </c:pt>
                <c:pt idx="249">
                  <c:v>1.942651699999999</c:v>
                </c:pt>
                <c:pt idx="250">
                  <c:v>1.977728299999999</c:v>
                </c:pt>
                <c:pt idx="251">
                  <c:v>1.943251499999999</c:v>
                </c:pt>
                <c:pt idx="252">
                  <c:v>1.9377924999999991</c:v>
                </c:pt>
                <c:pt idx="253">
                  <c:v>1.9476684999999991</c:v>
                </c:pt>
                <c:pt idx="254">
                  <c:v>1.9787692999999988</c:v>
                </c:pt>
                <c:pt idx="255">
                  <c:v>1.9255593999999991</c:v>
                </c:pt>
                <c:pt idx="256">
                  <c:v>2.017353299999999</c:v>
                </c:pt>
                <c:pt idx="257">
                  <c:v>2.0624972999999991</c:v>
                </c:pt>
                <c:pt idx="258">
                  <c:v>2.1110251999999989</c:v>
                </c:pt>
                <c:pt idx="259">
                  <c:v>2.1101624999999986</c:v>
                </c:pt>
                <c:pt idx="260">
                  <c:v>2.0608041999999989</c:v>
                </c:pt>
                <c:pt idx="261">
                  <c:v>2.057452399999999</c:v>
                </c:pt>
                <c:pt idx="262">
                  <c:v>1.9840989999999987</c:v>
                </c:pt>
                <c:pt idx="263">
                  <c:v>1.9680274999999987</c:v>
                </c:pt>
                <c:pt idx="264">
                  <c:v>1.9951247999999988</c:v>
                </c:pt>
                <c:pt idx="265">
                  <c:v>2.0433989999999986</c:v>
                </c:pt>
                <c:pt idx="266">
                  <c:v>2.0504334999999991</c:v>
                </c:pt>
                <c:pt idx="267">
                  <c:v>2.0395219999999989</c:v>
                </c:pt>
                <c:pt idx="268">
                  <c:v>2.0366307999999989</c:v>
                </c:pt>
                <c:pt idx="269">
                  <c:v>2.0989061999999987</c:v>
                </c:pt>
                <c:pt idx="270">
                  <c:v>2.1311012999999988</c:v>
                </c:pt>
                <c:pt idx="271">
                  <c:v>2.1861745999999989</c:v>
                </c:pt>
                <c:pt idx="272">
                  <c:v>2.1193065999999989</c:v>
                </c:pt>
                <c:pt idx="273">
                  <c:v>2.0798701999999989</c:v>
                </c:pt>
                <c:pt idx="274">
                  <c:v>1.9874501999999992</c:v>
                </c:pt>
                <c:pt idx="275">
                  <c:v>1.9773175999999992</c:v>
                </c:pt>
                <c:pt idx="276">
                  <c:v>1.8970315999999992</c:v>
                </c:pt>
                <c:pt idx="277">
                  <c:v>1.883593499999999</c:v>
                </c:pt>
                <c:pt idx="278">
                  <c:v>1.838225599999999</c:v>
                </c:pt>
                <c:pt idx="279">
                  <c:v>1.8902139999999992</c:v>
                </c:pt>
                <c:pt idx="280">
                  <c:v>1.8729579999999995</c:v>
                </c:pt>
                <c:pt idx="281">
                  <c:v>1.8847080999999994</c:v>
                </c:pt>
                <c:pt idx="282">
                  <c:v>1.7876012999999995</c:v>
                </c:pt>
                <c:pt idx="283">
                  <c:v>1.7937283999999993</c:v>
                </c:pt>
                <c:pt idx="284">
                  <c:v>1.6921245999999996</c:v>
                </c:pt>
                <c:pt idx="285">
                  <c:v>1.6254413999999995</c:v>
                </c:pt>
                <c:pt idx="286">
                  <c:v>1.6713937999999995</c:v>
                </c:pt>
                <c:pt idx="287">
                  <c:v>1.7221185999999993</c:v>
                </c:pt>
                <c:pt idx="288">
                  <c:v>1.7332297999999993</c:v>
                </c:pt>
                <c:pt idx="289">
                  <c:v>1.6453403999999994</c:v>
                </c:pt>
                <c:pt idx="290">
                  <c:v>1.6637910999999992</c:v>
                </c:pt>
                <c:pt idx="291">
                  <c:v>1.6834587999999995</c:v>
                </c:pt>
                <c:pt idx="292">
                  <c:v>1.7160273999999993</c:v>
                </c:pt>
                <c:pt idx="293">
                  <c:v>1.6661955999999993</c:v>
                </c:pt>
                <c:pt idx="294">
                  <c:v>1.6818290999999992</c:v>
                </c:pt>
                <c:pt idx="295">
                  <c:v>1.6635136999999991</c:v>
                </c:pt>
                <c:pt idx="296">
                  <c:v>1.6415496999999992</c:v>
                </c:pt>
                <c:pt idx="297">
                  <c:v>1.6482730999999995</c:v>
                </c:pt>
                <c:pt idx="298">
                  <c:v>1.7120584999999995</c:v>
                </c:pt>
                <c:pt idx="299">
                  <c:v>1.7077484999999994</c:v>
                </c:pt>
                <c:pt idx="300">
                  <c:v>1.7357825999999994</c:v>
                </c:pt>
                <c:pt idx="301">
                  <c:v>1.7313164999999993</c:v>
                </c:pt>
                <c:pt idx="302">
                  <c:v>1.7706799999999994</c:v>
                </c:pt>
                <c:pt idx="303">
                  <c:v>1.8026330999999993</c:v>
                </c:pt>
                <c:pt idx="304">
                  <c:v>1.7893297999999993</c:v>
                </c:pt>
                <c:pt idx="305">
                  <c:v>1.7764069999999992</c:v>
                </c:pt>
                <c:pt idx="306">
                  <c:v>1.7865805999999993</c:v>
                </c:pt>
                <c:pt idx="307">
                  <c:v>1.7479986999999992</c:v>
                </c:pt>
                <c:pt idx="308">
                  <c:v>1.7095895999999993</c:v>
                </c:pt>
                <c:pt idx="309">
                  <c:v>1.7242923999999995</c:v>
                </c:pt>
                <c:pt idx="310">
                  <c:v>1.7591290999999998</c:v>
                </c:pt>
                <c:pt idx="311">
                  <c:v>1.7527856999999996</c:v>
                </c:pt>
                <c:pt idx="312">
                  <c:v>1.7415637999999996</c:v>
                </c:pt>
                <c:pt idx="313">
                  <c:v>1.8127612999999996</c:v>
                </c:pt>
                <c:pt idx="314">
                  <c:v>1.8125915999999997</c:v>
                </c:pt>
                <c:pt idx="315">
                  <c:v>1.8293022999999999</c:v>
                </c:pt>
                <c:pt idx="316">
                  <c:v>1.8473484</c:v>
                </c:pt>
                <c:pt idx="317">
                  <c:v>1.8839165000000002</c:v>
                </c:pt>
                <c:pt idx="318">
                  <c:v>1.8821070000000002</c:v>
                </c:pt>
                <c:pt idx="319">
                  <c:v>1.9055053000000004</c:v>
                </c:pt>
                <c:pt idx="320">
                  <c:v>1.9417222000000003</c:v>
                </c:pt>
                <c:pt idx="321">
                  <c:v>1.9420453000000002</c:v>
                </c:pt>
                <c:pt idx="322">
                  <c:v>1.9725186000000003</c:v>
                </c:pt>
                <c:pt idx="323">
                  <c:v>1.9131509000000002</c:v>
                </c:pt>
                <c:pt idx="324">
                  <c:v>1.8343911000000002</c:v>
                </c:pt>
                <c:pt idx="325">
                  <c:v>1.8480171000000001</c:v>
                </c:pt>
                <c:pt idx="326">
                  <c:v>1.8458390999999998</c:v>
                </c:pt>
                <c:pt idx="327">
                  <c:v>1.8834266000000002</c:v>
                </c:pt>
                <c:pt idx="328">
                  <c:v>1.8761802000000003</c:v>
                </c:pt>
                <c:pt idx="329">
                  <c:v>1.9244311000000003</c:v>
                </c:pt>
                <c:pt idx="330">
                  <c:v>1.9895446000000003</c:v>
                </c:pt>
                <c:pt idx="331">
                  <c:v>1.9681244000000002</c:v>
                </c:pt>
                <c:pt idx="332">
                  <c:v>1.9803836000000004</c:v>
                </c:pt>
                <c:pt idx="333">
                  <c:v>1.9938197000000004</c:v>
                </c:pt>
                <c:pt idx="334">
                  <c:v>1.9826049000000006</c:v>
                </c:pt>
                <c:pt idx="335">
                  <c:v>1.9905133000000008</c:v>
                </c:pt>
                <c:pt idx="336">
                  <c:v>2.0520117000000009</c:v>
                </c:pt>
                <c:pt idx="337">
                  <c:v>2.0304308000000009</c:v>
                </c:pt>
                <c:pt idx="338">
                  <c:v>2.0576944000000004</c:v>
                </c:pt>
                <c:pt idx="339">
                  <c:v>2.0496882000000003</c:v>
                </c:pt>
                <c:pt idx="340">
                  <c:v>2.1055961000000005</c:v>
                </c:pt>
                <c:pt idx="341">
                  <c:v>2.1083118000000005</c:v>
                </c:pt>
                <c:pt idx="342">
                  <c:v>2.0649021000000003</c:v>
                </c:pt>
                <c:pt idx="343">
                  <c:v>2.0281712000000005</c:v>
                </c:pt>
                <c:pt idx="344">
                  <c:v>2.0524912000000004</c:v>
                </c:pt>
                <c:pt idx="345">
                  <c:v>2.0456281000000001</c:v>
                </c:pt>
                <c:pt idx="346">
                  <c:v>2.0353848000000001</c:v>
                </c:pt>
                <c:pt idx="347">
                  <c:v>2.0453209000000001</c:v>
                </c:pt>
                <c:pt idx="348">
                  <c:v>2.0934470999999997</c:v>
                </c:pt>
                <c:pt idx="349">
                  <c:v>2.1087098000000002</c:v>
                </c:pt>
                <c:pt idx="350">
                  <c:v>2.0912861</c:v>
                </c:pt>
                <c:pt idx="351">
                  <c:v>2.0053543</c:v>
                </c:pt>
                <c:pt idx="352">
                  <c:v>2.0612165</c:v>
                </c:pt>
                <c:pt idx="353">
                  <c:v>2.0914967000000004</c:v>
                </c:pt>
                <c:pt idx="354">
                  <c:v>2.1098790000000003</c:v>
                </c:pt>
                <c:pt idx="355">
                  <c:v>2.1210951000000002</c:v>
                </c:pt>
                <c:pt idx="356">
                  <c:v>2.1378559000000004</c:v>
                </c:pt>
                <c:pt idx="357">
                  <c:v>2.1091445000000002</c:v>
                </c:pt>
                <c:pt idx="358">
                  <c:v>2.1589208000000002</c:v>
                </c:pt>
                <c:pt idx="359">
                  <c:v>2.2025603000000005</c:v>
                </c:pt>
                <c:pt idx="360">
                  <c:v>2.2047994000000002</c:v>
                </c:pt>
                <c:pt idx="361">
                  <c:v>2.2490033</c:v>
                </c:pt>
                <c:pt idx="362">
                  <c:v>2.2584854000000001</c:v>
                </c:pt>
                <c:pt idx="363">
                  <c:v>2.158703</c:v>
                </c:pt>
                <c:pt idx="364">
                  <c:v>2.1740295000000001</c:v>
                </c:pt>
                <c:pt idx="365">
                  <c:v>2.1168773000000001</c:v>
                </c:pt>
                <c:pt idx="366">
                  <c:v>2.1944512</c:v>
                </c:pt>
                <c:pt idx="367">
                  <c:v>2.2059437000000002</c:v>
                </c:pt>
                <c:pt idx="368">
                  <c:v>2.1771012000000005</c:v>
                </c:pt>
                <c:pt idx="369">
                  <c:v>2.2388896000000003</c:v>
                </c:pt>
                <c:pt idx="370">
                  <c:v>2.2215948000000001</c:v>
                </c:pt>
                <c:pt idx="371">
                  <c:v>2.211694</c:v>
                </c:pt>
                <c:pt idx="372">
                  <c:v>2.2367423</c:v>
                </c:pt>
                <c:pt idx="373">
                  <c:v>2.1629589999999999</c:v>
                </c:pt>
                <c:pt idx="374">
                  <c:v>2.1763783000000001</c:v>
                </c:pt>
                <c:pt idx="375">
                  <c:v>2.1822537999999998</c:v>
                </c:pt>
                <c:pt idx="376">
                  <c:v>2.2435706</c:v>
                </c:pt>
                <c:pt idx="377">
                  <c:v>2.2283841000000004</c:v>
                </c:pt>
                <c:pt idx="378">
                  <c:v>2.1712631000000004</c:v>
                </c:pt>
                <c:pt idx="379">
                  <c:v>2.1035944000000004</c:v>
                </c:pt>
                <c:pt idx="380">
                  <c:v>2.0337001000000003</c:v>
                </c:pt>
                <c:pt idx="381">
                  <c:v>2.0607197000000004</c:v>
                </c:pt>
                <c:pt idx="382">
                  <c:v>2.1759704000000002</c:v>
                </c:pt>
                <c:pt idx="383">
                  <c:v>2.1743420999999996</c:v>
                </c:pt>
                <c:pt idx="384">
                  <c:v>2.1872752999999996</c:v>
                </c:pt>
                <c:pt idx="385">
                  <c:v>2.1793865999999995</c:v>
                </c:pt>
                <c:pt idx="386">
                  <c:v>2.2241325999999995</c:v>
                </c:pt>
                <c:pt idx="387">
                  <c:v>2.2219943999999998</c:v>
                </c:pt>
                <c:pt idx="388">
                  <c:v>2.1873899999999997</c:v>
                </c:pt>
                <c:pt idx="389">
                  <c:v>2.1638060000000001</c:v>
                </c:pt>
                <c:pt idx="390">
                  <c:v>2.1695089000000003</c:v>
                </c:pt>
                <c:pt idx="391">
                  <c:v>2.1384159000000005</c:v>
                </c:pt>
                <c:pt idx="392">
                  <c:v>2.1080572000000006</c:v>
                </c:pt>
                <c:pt idx="393">
                  <c:v>2.0628787000000006</c:v>
                </c:pt>
                <c:pt idx="394">
                  <c:v>2.0450367000000007</c:v>
                </c:pt>
                <c:pt idx="395">
                  <c:v>1.9902882000000006</c:v>
                </c:pt>
                <c:pt idx="396">
                  <c:v>1.9928568000000006</c:v>
                </c:pt>
                <c:pt idx="397">
                  <c:v>2.0149151000000005</c:v>
                </c:pt>
                <c:pt idx="398">
                  <c:v>1.9483581000000003</c:v>
                </c:pt>
                <c:pt idx="399">
                  <c:v>2.0222255000000007</c:v>
                </c:pt>
                <c:pt idx="400">
                  <c:v>2.0490949000000009</c:v>
                </c:pt>
                <c:pt idx="401">
                  <c:v>2.0490949000000009</c:v>
                </c:pt>
              </c:numCache>
            </c:numRef>
          </c:val>
          <c:smooth val="0"/>
          <c:extLst>
            <c:ext xmlns:c16="http://schemas.microsoft.com/office/drawing/2014/chart" uri="{C3380CC4-5D6E-409C-BE32-E72D297353CC}">
              <c16:uniqueId val="{00000000-039A-46CD-96D3-489197267115}"/>
            </c:ext>
          </c:extLst>
        </c:ser>
        <c:ser>
          <c:idx val="2"/>
          <c:order val="1"/>
          <c:tx>
            <c:strRef>
              <c:f>指数下载!$R$3649</c:f>
              <c:strCache>
                <c:ptCount val="1"/>
                <c:pt idx="0">
                  <c:v>沪深300指数</c:v>
                </c:pt>
              </c:strCache>
            </c:strRef>
          </c:tx>
          <c:spPr>
            <a:ln w="22225" cap="rnd" cmpd="sng" algn="ctr">
              <a:solidFill>
                <a:schemeClr val="accent3"/>
              </a:solidFill>
              <a:round/>
            </a:ln>
            <a:effectLst/>
          </c:spPr>
          <c:marker>
            <c:symbol val="none"/>
          </c:marker>
          <c:cat>
            <c:numRef>
              <c:f>指数下载!$O$3650:$O$4051</c:f>
              <c:numCache>
                <c:formatCode>yyyy\-mm\-dd</c:formatCode>
                <c:ptCount val="402"/>
                <c:pt idx="0">
                  <c:v>43830</c:v>
                </c:pt>
                <c:pt idx="1">
                  <c:v>43832</c:v>
                </c:pt>
                <c:pt idx="2">
                  <c:v>43833</c:v>
                </c:pt>
                <c:pt idx="3">
                  <c:v>43836</c:v>
                </c:pt>
                <c:pt idx="4">
                  <c:v>43837</c:v>
                </c:pt>
                <c:pt idx="5">
                  <c:v>43838</c:v>
                </c:pt>
                <c:pt idx="6">
                  <c:v>43839</c:v>
                </c:pt>
                <c:pt idx="7">
                  <c:v>43840</c:v>
                </c:pt>
                <c:pt idx="8">
                  <c:v>43843</c:v>
                </c:pt>
                <c:pt idx="9">
                  <c:v>43844</c:v>
                </c:pt>
                <c:pt idx="10">
                  <c:v>43845</c:v>
                </c:pt>
                <c:pt idx="11">
                  <c:v>43846</c:v>
                </c:pt>
                <c:pt idx="12">
                  <c:v>43847</c:v>
                </c:pt>
                <c:pt idx="13">
                  <c:v>43850</c:v>
                </c:pt>
                <c:pt idx="14">
                  <c:v>43851</c:v>
                </c:pt>
                <c:pt idx="15">
                  <c:v>43852</c:v>
                </c:pt>
                <c:pt idx="16">
                  <c:v>43853</c:v>
                </c:pt>
                <c:pt idx="17">
                  <c:v>43864</c:v>
                </c:pt>
                <c:pt idx="18">
                  <c:v>43865</c:v>
                </c:pt>
                <c:pt idx="19">
                  <c:v>43866</c:v>
                </c:pt>
                <c:pt idx="20">
                  <c:v>43867</c:v>
                </c:pt>
                <c:pt idx="21">
                  <c:v>43868</c:v>
                </c:pt>
                <c:pt idx="22">
                  <c:v>43871</c:v>
                </c:pt>
                <c:pt idx="23">
                  <c:v>43872</c:v>
                </c:pt>
                <c:pt idx="24">
                  <c:v>43873</c:v>
                </c:pt>
                <c:pt idx="25">
                  <c:v>43874</c:v>
                </c:pt>
                <c:pt idx="26">
                  <c:v>43875</c:v>
                </c:pt>
                <c:pt idx="27">
                  <c:v>43878</c:v>
                </c:pt>
                <c:pt idx="28">
                  <c:v>43879</c:v>
                </c:pt>
                <c:pt idx="29">
                  <c:v>43880</c:v>
                </c:pt>
                <c:pt idx="30">
                  <c:v>43881</c:v>
                </c:pt>
                <c:pt idx="31">
                  <c:v>43882</c:v>
                </c:pt>
                <c:pt idx="32">
                  <c:v>43885</c:v>
                </c:pt>
                <c:pt idx="33">
                  <c:v>43886</c:v>
                </c:pt>
                <c:pt idx="34">
                  <c:v>43887</c:v>
                </c:pt>
                <c:pt idx="35">
                  <c:v>43888</c:v>
                </c:pt>
                <c:pt idx="36">
                  <c:v>43889</c:v>
                </c:pt>
                <c:pt idx="37">
                  <c:v>43892</c:v>
                </c:pt>
                <c:pt idx="38">
                  <c:v>43893</c:v>
                </c:pt>
                <c:pt idx="39">
                  <c:v>43894</c:v>
                </c:pt>
                <c:pt idx="40">
                  <c:v>43895</c:v>
                </c:pt>
                <c:pt idx="41">
                  <c:v>43896</c:v>
                </c:pt>
                <c:pt idx="42">
                  <c:v>43899</c:v>
                </c:pt>
                <c:pt idx="43">
                  <c:v>43900</c:v>
                </c:pt>
                <c:pt idx="44">
                  <c:v>43901</c:v>
                </c:pt>
                <c:pt idx="45">
                  <c:v>43902</c:v>
                </c:pt>
                <c:pt idx="46">
                  <c:v>43903</c:v>
                </c:pt>
                <c:pt idx="47">
                  <c:v>43906</c:v>
                </c:pt>
                <c:pt idx="48">
                  <c:v>43907</c:v>
                </c:pt>
                <c:pt idx="49">
                  <c:v>43908</c:v>
                </c:pt>
                <c:pt idx="50">
                  <c:v>43909</c:v>
                </c:pt>
                <c:pt idx="51">
                  <c:v>43910</c:v>
                </c:pt>
                <c:pt idx="52">
                  <c:v>43913</c:v>
                </c:pt>
                <c:pt idx="53">
                  <c:v>43914</c:v>
                </c:pt>
                <c:pt idx="54">
                  <c:v>43915</c:v>
                </c:pt>
                <c:pt idx="55">
                  <c:v>43916</c:v>
                </c:pt>
                <c:pt idx="56">
                  <c:v>43917</c:v>
                </c:pt>
                <c:pt idx="57">
                  <c:v>43920</c:v>
                </c:pt>
                <c:pt idx="58">
                  <c:v>43921</c:v>
                </c:pt>
                <c:pt idx="59">
                  <c:v>43922</c:v>
                </c:pt>
                <c:pt idx="60">
                  <c:v>43923</c:v>
                </c:pt>
                <c:pt idx="61">
                  <c:v>43924</c:v>
                </c:pt>
                <c:pt idx="62">
                  <c:v>43928</c:v>
                </c:pt>
                <c:pt idx="63">
                  <c:v>43929</c:v>
                </c:pt>
                <c:pt idx="64">
                  <c:v>43930</c:v>
                </c:pt>
                <c:pt idx="65">
                  <c:v>43931</c:v>
                </c:pt>
                <c:pt idx="66">
                  <c:v>43934</c:v>
                </c:pt>
                <c:pt idx="67">
                  <c:v>43935</c:v>
                </c:pt>
                <c:pt idx="68">
                  <c:v>43936</c:v>
                </c:pt>
                <c:pt idx="69">
                  <c:v>43937</c:v>
                </c:pt>
                <c:pt idx="70">
                  <c:v>43938</c:v>
                </c:pt>
                <c:pt idx="71">
                  <c:v>43941</c:v>
                </c:pt>
                <c:pt idx="72">
                  <c:v>43942</c:v>
                </c:pt>
                <c:pt idx="73">
                  <c:v>43943</c:v>
                </c:pt>
                <c:pt idx="74">
                  <c:v>43944</c:v>
                </c:pt>
                <c:pt idx="75">
                  <c:v>43945</c:v>
                </c:pt>
                <c:pt idx="76">
                  <c:v>43948</c:v>
                </c:pt>
                <c:pt idx="77">
                  <c:v>43949</c:v>
                </c:pt>
                <c:pt idx="78">
                  <c:v>43950</c:v>
                </c:pt>
                <c:pt idx="79">
                  <c:v>43951</c:v>
                </c:pt>
                <c:pt idx="80">
                  <c:v>43957</c:v>
                </c:pt>
                <c:pt idx="81">
                  <c:v>43958</c:v>
                </c:pt>
                <c:pt idx="82">
                  <c:v>43959</c:v>
                </c:pt>
                <c:pt idx="83">
                  <c:v>43962</c:v>
                </c:pt>
                <c:pt idx="84">
                  <c:v>43963</c:v>
                </c:pt>
                <c:pt idx="85">
                  <c:v>43964</c:v>
                </c:pt>
                <c:pt idx="86">
                  <c:v>43965</c:v>
                </c:pt>
                <c:pt idx="87">
                  <c:v>43966</c:v>
                </c:pt>
                <c:pt idx="88">
                  <c:v>43969</c:v>
                </c:pt>
                <c:pt idx="89">
                  <c:v>43970</c:v>
                </c:pt>
                <c:pt idx="90">
                  <c:v>43971</c:v>
                </c:pt>
                <c:pt idx="91">
                  <c:v>43972</c:v>
                </c:pt>
                <c:pt idx="92">
                  <c:v>43973</c:v>
                </c:pt>
                <c:pt idx="93">
                  <c:v>43976</c:v>
                </c:pt>
                <c:pt idx="94">
                  <c:v>43977</c:v>
                </c:pt>
                <c:pt idx="95">
                  <c:v>43978</c:v>
                </c:pt>
                <c:pt idx="96">
                  <c:v>43979</c:v>
                </c:pt>
                <c:pt idx="97">
                  <c:v>43980</c:v>
                </c:pt>
                <c:pt idx="98">
                  <c:v>43983</c:v>
                </c:pt>
                <c:pt idx="99">
                  <c:v>43984</c:v>
                </c:pt>
                <c:pt idx="100">
                  <c:v>43985</c:v>
                </c:pt>
                <c:pt idx="101">
                  <c:v>43986</c:v>
                </c:pt>
                <c:pt idx="102">
                  <c:v>43987</c:v>
                </c:pt>
                <c:pt idx="103">
                  <c:v>43990</c:v>
                </c:pt>
                <c:pt idx="104">
                  <c:v>43991</c:v>
                </c:pt>
                <c:pt idx="105">
                  <c:v>43992</c:v>
                </c:pt>
                <c:pt idx="106">
                  <c:v>43993</c:v>
                </c:pt>
                <c:pt idx="107">
                  <c:v>43994</c:v>
                </c:pt>
                <c:pt idx="108">
                  <c:v>43997</c:v>
                </c:pt>
                <c:pt idx="109">
                  <c:v>43998</c:v>
                </c:pt>
                <c:pt idx="110">
                  <c:v>43999</c:v>
                </c:pt>
                <c:pt idx="111">
                  <c:v>44000</c:v>
                </c:pt>
                <c:pt idx="112">
                  <c:v>44001</c:v>
                </c:pt>
                <c:pt idx="113">
                  <c:v>44004</c:v>
                </c:pt>
                <c:pt idx="114">
                  <c:v>44005</c:v>
                </c:pt>
                <c:pt idx="115">
                  <c:v>44006</c:v>
                </c:pt>
                <c:pt idx="116">
                  <c:v>44011</c:v>
                </c:pt>
                <c:pt idx="117">
                  <c:v>44012</c:v>
                </c:pt>
                <c:pt idx="118">
                  <c:v>44013</c:v>
                </c:pt>
                <c:pt idx="119">
                  <c:v>44014</c:v>
                </c:pt>
                <c:pt idx="120">
                  <c:v>44015</c:v>
                </c:pt>
                <c:pt idx="121">
                  <c:v>44018</c:v>
                </c:pt>
                <c:pt idx="122">
                  <c:v>44019</c:v>
                </c:pt>
                <c:pt idx="123">
                  <c:v>44020</c:v>
                </c:pt>
                <c:pt idx="124">
                  <c:v>44021</c:v>
                </c:pt>
                <c:pt idx="125">
                  <c:v>44022</c:v>
                </c:pt>
                <c:pt idx="126">
                  <c:v>44025</c:v>
                </c:pt>
                <c:pt idx="127">
                  <c:v>44026</c:v>
                </c:pt>
                <c:pt idx="128">
                  <c:v>44027</c:v>
                </c:pt>
                <c:pt idx="129">
                  <c:v>44028</c:v>
                </c:pt>
                <c:pt idx="130">
                  <c:v>44029</c:v>
                </c:pt>
                <c:pt idx="131">
                  <c:v>44032</c:v>
                </c:pt>
                <c:pt idx="132">
                  <c:v>44033</c:v>
                </c:pt>
                <c:pt idx="133">
                  <c:v>44034</c:v>
                </c:pt>
                <c:pt idx="134">
                  <c:v>44035</c:v>
                </c:pt>
                <c:pt idx="135">
                  <c:v>44036</c:v>
                </c:pt>
                <c:pt idx="136">
                  <c:v>44039</c:v>
                </c:pt>
                <c:pt idx="137">
                  <c:v>44040</c:v>
                </c:pt>
                <c:pt idx="138">
                  <c:v>44041</c:v>
                </c:pt>
                <c:pt idx="139">
                  <c:v>44042</c:v>
                </c:pt>
                <c:pt idx="140">
                  <c:v>44043</c:v>
                </c:pt>
                <c:pt idx="141">
                  <c:v>44046</c:v>
                </c:pt>
                <c:pt idx="142">
                  <c:v>44047</c:v>
                </c:pt>
                <c:pt idx="143">
                  <c:v>44048</c:v>
                </c:pt>
                <c:pt idx="144">
                  <c:v>44049</c:v>
                </c:pt>
                <c:pt idx="145">
                  <c:v>44050</c:v>
                </c:pt>
                <c:pt idx="146">
                  <c:v>44053</c:v>
                </c:pt>
                <c:pt idx="147">
                  <c:v>44054</c:v>
                </c:pt>
                <c:pt idx="148">
                  <c:v>44055</c:v>
                </c:pt>
                <c:pt idx="149">
                  <c:v>44056</c:v>
                </c:pt>
                <c:pt idx="150">
                  <c:v>44057</c:v>
                </c:pt>
                <c:pt idx="151">
                  <c:v>44060</c:v>
                </c:pt>
                <c:pt idx="152">
                  <c:v>44061</c:v>
                </c:pt>
                <c:pt idx="153">
                  <c:v>44062</c:v>
                </c:pt>
                <c:pt idx="154">
                  <c:v>44063</c:v>
                </c:pt>
                <c:pt idx="155">
                  <c:v>44064</c:v>
                </c:pt>
                <c:pt idx="156">
                  <c:v>44067</c:v>
                </c:pt>
                <c:pt idx="157">
                  <c:v>44068</c:v>
                </c:pt>
                <c:pt idx="158">
                  <c:v>44069</c:v>
                </c:pt>
                <c:pt idx="159">
                  <c:v>44070</c:v>
                </c:pt>
                <c:pt idx="160">
                  <c:v>44071</c:v>
                </c:pt>
                <c:pt idx="161">
                  <c:v>44074</c:v>
                </c:pt>
                <c:pt idx="162">
                  <c:v>44075</c:v>
                </c:pt>
                <c:pt idx="163">
                  <c:v>44076</c:v>
                </c:pt>
                <c:pt idx="164">
                  <c:v>44077</c:v>
                </c:pt>
                <c:pt idx="165">
                  <c:v>44078</c:v>
                </c:pt>
                <c:pt idx="166">
                  <c:v>44081</c:v>
                </c:pt>
                <c:pt idx="167">
                  <c:v>44082</c:v>
                </c:pt>
                <c:pt idx="168">
                  <c:v>44083</c:v>
                </c:pt>
                <c:pt idx="169">
                  <c:v>44084</c:v>
                </c:pt>
                <c:pt idx="170">
                  <c:v>44085</c:v>
                </c:pt>
                <c:pt idx="171">
                  <c:v>44088</c:v>
                </c:pt>
                <c:pt idx="172">
                  <c:v>44089</c:v>
                </c:pt>
                <c:pt idx="173">
                  <c:v>44090</c:v>
                </c:pt>
                <c:pt idx="174">
                  <c:v>44091</c:v>
                </c:pt>
                <c:pt idx="175">
                  <c:v>44092</c:v>
                </c:pt>
                <c:pt idx="176">
                  <c:v>44095</c:v>
                </c:pt>
                <c:pt idx="177">
                  <c:v>44096</c:v>
                </c:pt>
                <c:pt idx="178">
                  <c:v>44097</c:v>
                </c:pt>
                <c:pt idx="179">
                  <c:v>44098</c:v>
                </c:pt>
                <c:pt idx="180">
                  <c:v>44099</c:v>
                </c:pt>
                <c:pt idx="181">
                  <c:v>44102</c:v>
                </c:pt>
                <c:pt idx="182">
                  <c:v>44103</c:v>
                </c:pt>
                <c:pt idx="183">
                  <c:v>44104</c:v>
                </c:pt>
                <c:pt idx="184">
                  <c:v>44113</c:v>
                </c:pt>
                <c:pt idx="185">
                  <c:v>44116</c:v>
                </c:pt>
                <c:pt idx="186">
                  <c:v>44117</c:v>
                </c:pt>
                <c:pt idx="187">
                  <c:v>44118</c:v>
                </c:pt>
                <c:pt idx="188">
                  <c:v>44119</c:v>
                </c:pt>
                <c:pt idx="189">
                  <c:v>44120</c:v>
                </c:pt>
                <c:pt idx="190">
                  <c:v>44123</c:v>
                </c:pt>
                <c:pt idx="191">
                  <c:v>44124</c:v>
                </c:pt>
                <c:pt idx="192">
                  <c:v>44125</c:v>
                </c:pt>
                <c:pt idx="193">
                  <c:v>44126</c:v>
                </c:pt>
                <c:pt idx="194">
                  <c:v>44127</c:v>
                </c:pt>
                <c:pt idx="195">
                  <c:v>44130</c:v>
                </c:pt>
                <c:pt idx="196">
                  <c:v>44131</c:v>
                </c:pt>
                <c:pt idx="197">
                  <c:v>44132</c:v>
                </c:pt>
                <c:pt idx="198">
                  <c:v>44133</c:v>
                </c:pt>
                <c:pt idx="199">
                  <c:v>44134</c:v>
                </c:pt>
                <c:pt idx="200">
                  <c:v>44137</c:v>
                </c:pt>
                <c:pt idx="201">
                  <c:v>44138</c:v>
                </c:pt>
                <c:pt idx="202">
                  <c:v>44139</c:v>
                </c:pt>
                <c:pt idx="203">
                  <c:v>44140</c:v>
                </c:pt>
                <c:pt idx="204">
                  <c:v>44141</c:v>
                </c:pt>
                <c:pt idx="205">
                  <c:v>44144</c:v>
                </c:pt>
                <c:pt idx="206">
                  <c:v>44145</c:v>
                </c:pt>
                <c:pt idx="207">
                  <c:v>44146</c:v>
                </c:pt>
                <c:pt idx="208">
                  <c:v>44147</c:v>
                </c:pt>
                <c:pt idx="209">
                  <c:v>44148</c:v>
                </c:pt>
                <c:pt idx="210">
                  <c:v>44151</c:v>
                </c:pt>
                <c:pt idx="211">
                  <c:v>44152</c:v>
                </c:pt>
                <c:pt idx="212">
                  <c:v>44153</c:v>
                </c:pt>
                <c:pt idx="213">
                  <c:v>44154</c:v>
                </c:pt>
                <c:pt idx="214">
                  <c:v>44155</c:v>
                </c:pt>
                <c:pt idx="215">
                  <c:v>44158</c:v>
                </c:pt>
                <c:pt idx="216">
                  <c:v>44159</c:v>
                </c:pt>
                <c:pt idx="217">
                  <c:v>44160</c:v>
                </c:pt>
                <c:pt idx="218">
                  <c:v>44161</c:v>
                </c:pt>
                <c:pt idx="219">
                  <c:v>44162</c:v>
                </c:pt>
                <c:pt idx="220">
                  <c:v>44165</c:v>
                </c:pt>
                <c:pt idx="221">
                  <c:v>44166</c:v>
                </c:pt>
                <c:pt idx="222">
                  <c:v>44167</c:v>
                </c:pt>
                <c:pt idx="223">
                  <c:v>44168</c:v>
                </c:pt>
                <c:pt idx="224">
                  <c:v>44169</c:v>
                </c:pt>
                <c:pt idx="225">
                  <c:v>44172</c:v>
                </c:pt>
                <c:pt idx="226">
                  <c:v>44173</c:v>
                </c:pt>
                <c:pt idx="227">
                  <c:v>44174</c:v>
                </c:pt>
                <c:pt idx="228">
                  <c:v>44175</c:v>
                </c:pt>
                <c:pt idx="229">
                  <c:v>44176</c:v>
                </c:pt>
                <c:pt idx="230">
                  <c:v>44179</c:v>
                </c:pt>
                <c:pt idx="231">
                  <c:v>44180</c:v>
                </c:pt>
                <c:pt idx="232">
                  <c:v>44181</c:v>
                </c:pt>
                <c:pt idx="233">
                  <c:v>44182</c:v>
                </c:pt>
                <c:pt idx="234">
                  <c:v>44183</c:v>
                </c:pt>
                <c:pt idx="235">
                  <c:v>44186</c:v>
                </c:pt>
                <c:pt idx="236">
                  <c:v>44187</c:v>
                </c:pt>
                <c:pt idx="237">
                  <c:v>44188</c:v>
                </c:pt>
                <c:pt idx="238">
                  <c:v>44189</c:v>
                </c:pt>
                <c:pt idx="239">
                  <c:v>44190</c:v>
                </c:pt>
                <c:pt idx="240">
                  <c:v>44193</c:v>
                </c:pt>
                <c:pt idx="241">
                  <c:v>44194</c:v>
                </c:pt>
                <c:pt idx="242">
                  <c:v>44195</c:v>
                </c:pt>
                <c:pt idx="243">
                  <c:v>44196</c:v>
                </c:pt>
                <c:pt idx="244">
                  <c:v>44200</c:v>
                </c:pt>
                <c:pt idx="245">
                  <c:v>44201</c:v>
                </c:pt>
                <c:pt idx="246">
                  <c:v>44202</c:v>
                </c:pt>
                <c:pt idx="247">
                  <c:v>44203</c:v>
                </c:pt>
                <c:pt idx="248">
                  <c:v>44204</c:v>
                </c:pt>
                <c:pt idx="249">
                  <c:v>44207</c:v>
                </c:pt>
                <c:pt idx="250">
                  <c:v>44208</c:v>
                </c:pt>
                <c:pt idx="251">
                  <c:v>44209</c:v>
                </c:pt>
                <c:pt idx="252">
                  <c:v>44210</c:v>
                </c:pt>
                <c:pt idx="253">
                  <c:v>44211</c:v>
                </c:pt>
                <c:pt idx="254">
                  <c:v>44214</c:v>
                </c:pt>
                <c:pt idx="255">
                  <c:v>44215</c:v>
                </c:pt>
                <c:pt idx="256">
                  <c:v>44216</c:v>
                </c:pt>
                <c:pt idx="257">
                  <c:v>44217</c:v>
                </c:pt>
                <c:pt idx="258">
                  <c:v>44218</c:v>
                </c:pt>
                <c:pt idx="259">
                  <c:v>44221</c:v>
                </c:pt>
                <c:pt idx="260">
                  <c:v>44222</c:v>
                </c:pt>
                <c:pt idx="261">
                  <c:v>44223</c:v>
                </c:pt>
                <c:pt idx="262">
                  <c:v>44224</c:v>
                </c:pt>
                <c:pt idx="263">
                  <c:v>44225</c:v>
                </c:pt>
                <c:pt idx="264">
                  <c:v>44228</c:v>
                </c:pt>
                <c:pt idx="265">
                  <c:v>44229</c:v>
                </c:pt>
                <c:pt idx="266">
                  <c:v>44230</c:v>
                </c:pt>
                <c:pt idx="267">
                  <c:v>44231</c:v>
                </c:pt>
                <c:pt idx="268">
                  <c:v>44232</c:v>
                </c:pt>
                <c:pt idx="269">
                  <c:v>44235</c:v>
                </c:pt>
                <c:pt idx="270">
                  <c:v>44236</c:v>
                </c:pt>
                <c:pt idx="271">
                  <c:v>44237</c:v>
                </c:pt>
                <c:pt idx="272">
                  <c:v>44245</c:v>
                </c:pt>
                <c:pt idx="273">
                  <c:v>44246</c:v>
                </c:pt>
                <c:pt idx="274">
                  <c:v>44249</c:v>
                </c:pt>
                <c:pt idx="275">
                  <c:v>44250</c:v>
                </c:pt>
                <c:pt idx="276">
                  <c:v>44251</c:v>
                </c:pt>
                <c:pt idx="277">
                  <c:v>44252</c:v>
                </c:pt>
                <c:pt idx="278">
                  <c:v>44253</c:v>
                </c:pt>
                <c:pt idx="279">
                  <c:v>44256</c:v>
                </c:pt>
                <c:pt idx="280">
                  <c:v>44257</c:v>
                </c:pt>
                <c:pt idx="281">
                  <c:v>44258</c:v>
                </c:pt>
                <c:pt idx="282">
                  <c:v>44259</c:v>
                </c:pt>
                <c:pt idx="283">
                  <c:v>44260</c:v>
                </c:pt>
                <c:pt idx="284">
                  <c:v>44263</c:v>
                </c:pt>
                <c:pt idx="285">
                  <c:v>44264</c:v>
                </c:pt>
                <c:pt idx="286">
                  <c:v>44265</c:v>
                </c:pt>
                <c:pt idx="287">
                  <c:v>44266</c:v>
                </c:pt>
                <c:pt idx="288">
                  <c:v>44267</c:v>
                </c:pt>
                <c:pt idx="289">
                  <c:v>44270</c:v>
                </c:pt>
                <c:pt idx="290">
                  <c:v>44271</c:v>
                </c:pt>
                <c:pt idx="291">
                  <c:v>44272</c:v>
                </c:pt>
                <c:pt idx="292">
                  <c:v>44273</c:v>
                </c:pt>
                <c:pt idx="293">
                  <c:v>44274</c:v>
                </c:pt>
                <c:pt idx="294">
                  <c:v>44277</c:v>
                </c:pt>
                <c:pt idx="295">
                  <c:v>44278</c:v>
                </c:pt>
                <c:pt idx="296">
                  <c:v>44279</c:v>
                </c:pt>
                <c:pt idx="297">
                  <c:v>44280</c:v>
                </c:pt>
                <c:pt idx="298">
                  <c:v>44281</c:v>
                </c:pt>
                <c:pt idx="299">
                  <c:v>44284</c:v>
                </c:pt>
                <c:pt idx="300">
                  <c:v>44285</c:v>
                </c:pt>
                <c:pt idx="301">
                  <c:v>44286</c:v>
                </c:pt>
                <c:pt idx="302">
                  <c:v>44287</c:v>
                </c:pt>
                <c:pt idx="303">
                  <c:v>44288</c:v>
                </c:pt>
                <c:pt idx="304">
                  <c:v>44292</c:v>
                </c:pt>
                <c:pt idx="305">
                  <c:v>44293</c:v>
                </c:pt>
                <c:pt idx="306">
                  <c:v>44294</c:v>
                </c:pt>
                <c:pt idx="307">
                  <c:v>44295</c:v>
                </c:pt>
                <c:pt idx="308">
                  <c:v>44298</c:v>
                </c:pt>
                <c:pt idx="309">
                  <c:v>44299</c:v>
                </c:pt>
                <c:pt idx="310">
                  <c:v>44300</c:v>
                </c:pt>
                <c:pt idx="311">
                  <c:v>44301</c:v>
                </c:pt>
                <c:pt idx="312">
                  <c:v>44302</c:v>
                </c:pt>
                <c:pt idx="313">
                  <c:v>44305</c:v>
                </c:pt>
                <c:pt idx="314">
                  <c:v>44306</c:v>
                </c:pt>
                <c:pt idx="315">
                  <c:v>44307</c:v>
                </c:pt>
                <c:pt idx="316">
                  <c:v>44308</c:v>
                </c:pt>
                <c:pt idx="317">
                  <c:v>44309</c:v>
                </c:pt>
                <c:pt idx="318">
                  <c:v>44312</c:v>
                </c:pt>
                <c:pt idx="319">
                  <c:v>44313</c:v>
                </c:pt>
                <c:pt idx="320">
                  <c:v>44314</c:v>
                </c:pt>
                <c:pt idx="321">
                  <c:v>44315</c:v>
                </c:pt>
                <c:pt idx="322">
                  <c:v>44316</c:v>
                </c:pt>
                <c:pt idx="323">
                  <c:v>44322</c:v>
                </c:pt>
                <c:pt idx="324">
                  <c:v>44323</c:v>
                </c:pt>
                <c:pt idx="325">
                  <c:v>44326</c:v>
                </c:pt>
                <c:pt idx="326">
                  <c:v>44327</c:v>
                </c:pt>
                <c:pt idx="327">
                  <c:v>44328</c:v>
                </c:pt>
                <c:pt idx="328">
                  <c:v>44329</c:v>
                </c:pt>
                <c:pt idx="329">
                  <c:v>44330</c:v>
                </c:pt>
                <c:pt idx="330">
                  <c:v>44333</c:v>
                </c:pt>
                <c:pt idx="331">
                  <c:v>44334</c:v>
                </c:pt>
                <c:pt idx="332">
                  <c:v>44335</c:v>
                </c:pt>
                <c:pt idx="333">
                  <c:v>44336</c:v>
                </c:pt>
                <c:pt idx="334">
                  <c:v>44337</c:v>
                </c:pt>
                <c:pt idx="335">
                  <c:v>44340</c:v>
                </c:pt>
                <c:pt idx="336">
                  <c:v>44341</c:v>
                </c:pt>
                <c:pt idx="337">
                  <c:v>44342</c:v>
                </c:pt>
                <c:pt idx="338">
                  <c:v>44343</c:v>
                </c:pt>
                <c:pt idx="339">
                  <c:v>44344</c:v>
                </c:pt>
                <c:pt idx="340">
                  <c:v>44347</c:v>
                </c:pt>
                <c:pt idx="341">
                  <c:v>44348</c:v>
                </c:pt>
                <c:pt idx="342">
                  <c:v>44349</c:v>
                </c:pt>
                <c:pt idx="343">
                  <c:v>44350</c:v>
                </c:pt>
                <c:pt idx="344">
                  <c:v>44351</c:v>
                </c:pt>
                <c:pt idx="345">
                  <c:v>44354</c:v>
                </c:pt>
                <c:pt idx="346">
                  <c:v>44355</c:v>
                </c:pt>
                <c:pt idx="347">
                  <c:v>44356</c:v>
                </c:pt>
                <c:pt idx="348">
                  <c:v>44357</c:v>
                </c:pt>
                <c:pt idx="349">
                  <c:v>44358</c:v>
                </c:pt>
                <c:pt idx="350">
                  <c:v>44362</c:v>
                </c:pt>
                <c:pt idx="351">
                  <c:v>44363</c:v>
                </c:pt>
                <c:pt idx="352">
                  <c:v>44364</c:v>
                </c:pt>
                <c:pt idx="353">
                  <c:v>44365</c:v>
                </c:pt>
                <c:pt idx="354">
                  <c:v>44368</c:v>
                </c:pt>
                <c:pt idx="355">
                  <c:v>44369</c:v>
                </c:pt>
                <c:pt idx="356">
                  <c:v>44370</c:v>
                </c:pt>
                <c:pt idx="357">
                  <c:v>44371</c:v>
                </c:pt>
                <c:pt idx="358">
                  <c:v>44372</c:v>
                </c:pt>
                <c:pt idx="359">
                  <c:v>44375</c:v>
                </c:pt>
                <c:pt idx="360">
                  <c:v>44376</c:v>
                </c:pt>
                <c:pt idx="361">
                  <c:v>44377</c:v>
                </c:pt>
                <c:pt idx="362">
                  <c:v>44378</c:v>
                </c:pt>
                <c:pt idx="363">
                  <c:v>44379</c:v>
                </c:pt>
                <c:pt idx="364">
                  <c:v>44382</c:v>
                </c:pt>
                <c:pt idx="365">
                  <c:v>44383</c:v>
                </c:pt>
                <c:pt idx="366">
                  <c:v>44384</c:v>
                </c:pt>
                <c:pt idx="367">
                  <c:v>44385</c:v>
                </c:pt>
                <c:pt idx="368">
                  <c:v>44386</c:v>
                </c:pt>
                <c:pt idx="369">
                  <c:v>44389</c:v>
                </c:pt>
                <c:pt idx="370">
                  <c:v>44390</c:v>
                </c:pt>
                <c:pt idx="371">
                  <c:v>44391</c:v>
                </c:pt>
                <c:pt idx="372">
                  <c:v>44392</c:v>
                </c:pt>
                <c:pt idx="373">
                  <c:v>44393</c:v>
                </c:pt>
                <c:pt idx="374">
                  <c:v>44396</c:v>
                </c:pt>
                <c:pt idx="375">
                  <c:v>44397</c:v>
                </c:pt>
                <c:pt idx="376">
                  <c:v>44398</c:v>
                </c:pt>
                <c:pt idx="377">
                  <c:v>44399</c:v>
                </c:pt>
                <c:pt idx="378">
                  <c:v>44400</c:v>
                </c:pt>
                <c:pt idx="379">
                  <c:v>44403</c:v>
                </c:pt>
                <c:pt idx="380">
                  <c:v>44404</c:v>
                </c:pt>
                <c:pt idx="381">
                  <c:v>44405</c:v>
                </c:pt>
                <c:pt idx="382">
                  <c:v>44406</c:v>
                </c:pt>
                <c:pt idx="383">
                  <c:v>44407</c:v>
                </c:pt>
                <c:pt idx="384">
                  <c:v>44410</c:v>
                </c:pt>
                <c:pt idx="385">
                  <c:v>44411</c:v>
                </c:pt>
                <c:pt idx="386">
                  <c:v>44412</c:v>
                </c:pt>
                <c:pt idx="387">
                  <c:v>44413</c:v>
                </c:pt>
                <c:pt idx="388">
                  <c:v>44414</c:v>
                </c:pt>
                <c:pt idx="389">
                  <c:v>44417</c:v>
                </c:pt>
                <c:pt idx="390">
                  <c:v>44418</c:v>
                </c:pt>
                <c:pt idx="391">
                  <c:v>44419</c:v>
                </c:pt>
                <c:pt idx="392">
                  <c:v>44420</c:v>
                </c:pt>
                <c:pt idx="393">
                  <c:v>44421</c:v>
                </c:pt>
                <c:pt idx="394">
                  <c:v>44424</c:v>
                </c:pt>
                <c:pt idx="395">
                  <c:v>44425</c:v>
                </c:pt>
                <c:pt idx="396">
                  <c:v>44426</c:v>
                </c:pt>
                <c:pt idx="397">
                  <c:v>44427</c:v>
                </c:pt>
                <c:pt idx="398">
                  <c:v>44428</c:v>
                </c:pt>
                <c:pt idx="399">
                  <c:v>44431</c:v>
                </c:pt>
                <c:pt idx="400">
                  <c:v>44432</c:v>
                </c:pt>
                <c:pt idx="401">
                  <c:v>44433</c:v>
                </c:pt>
              </c:numCache>
            </c:numRef>
          </c:cat>
          <c:val>
            <c:numRef>
              <c:f>指数下载!$R$3650:$R$4051</c:f>
              <c:numCache>
                <c:formatCode>General</c:formatCode>
                <c:ptCount val="402"/>
                <c:pt idx="0" formatCode="0.0000">
                  <c:v>1</c:v>
                </c:pt>
                <c:pt idx="1">
                  <c:v>1.013586618952419</c:v>
                </c:pt>
                <c:pt idx="2">
                  <c:v>1.0118105285867456</c:v>
                </c:pt>
                <c:pt idx="3">
                  <c:v>1.0079855106528928</c:v>
                </c:pt>
                <c:pt idx="4">
                  <c:v>1.0155361954054332</c:v>
                </c:pt>
                <c:pt idx="5">
                  <c:v>1.0038410312831274</c:v>
                </c:pt>
                <c:pt idx="6">
                  <c:v>1.0165473554161162</c:v>
                </c:pt>
                <c:pt idx="7">
                  <c:v>1.0162581387054344</c:v>
                </c:pt>
                <c:pt idx="8">
                  <c:v>1.0262184907755172</c:v>
                </c:pt>
                <c:pt idx="9">
                  <c:v>1.0227760844827201</c:v>
                </c:pt>
                <c:pt idx="10">
                  <c:v>1.0171245927184027</c:v>
                </c:pt>
                <c:pt idx="11">
                  <c:v>1.0128061146388347</c:v>
                </c:pt>
                <c:pt idx="12">
                  <c:v>1.0142242724733868</c:v>
                </c:pt>
                <c:pt idx="13">
                  <c:v>1.0217860396353338</c:v>
                </c:pt>
                <c:pt idx="14">
                  <c:v>1.0043271194296335</c:v>
                </c:pt>
                <c:pt idx="15">
                  <c:v>1.0086289006633111</c:v>
                </c:pt>
                <c:pt idx="16">
                  <c:v>0.97737606674598287</c:v>
                </c:pt>
                <c:pt idx="17">
                  <c:v>0.90035002593991686</c:v>
                </c:pt>
                <c:pt idx="18">
                  <c:v>0.92409660238470481</c:v>
                </c:pt>
                <c:pt idx="19">
                  <c:v>0.93456620825443704</c:v>
                </c:pt>
                <c:pt idx="20">
                  <c:v>0.95195824343420321</c:v>
                </c:pt>
                <c:pt idx="21">
                  <c:v>0.95198123821319236</c:v>
                </c:pt>
                <c:pt idx="22">
                  <c:v>0.95592010715469367</c:v>
                </c:pt>
                <c:pt idx="23">
                  <c:v>0.96481998981541228</c:v>
                </c:pt>
                <c:pt idx="24">
                  <c:v>0.97262361713683221</c:v>
                </c:pt>
                <c:pt idx="25">
                  <c:v>0.96663967750090984</c:v>
                </c:pt>
                <c:pt idx="26">
                  <c:v>0.97342958169933913</c:v>
                </c:pt>
                <c:pt idx="27">
                  <c:v>0.99532341851515693</c:v>
                </c:pt>
                <c:pt idx="28">
                  <c:v>0.99046246381831349</c:v>
                </c:pt>
                <c:pt idx="29">
                  <c:v>0.98894898261650876</c:v>
                </c:pt>
                <c:pt idx="30">
                  <c:v>1.011735148674306</c:v>
                </c:pt>
                <c:pt idx="31">
                  <c:v>1.0129152055807695</c:v>
                </c:pt>
                <c:pt idx="32">
                  <c:v>1.0088504756196637</c:v>
                </c:pt>
                <c:pt idx="33">
                  <c:v>1.0066573058550445</c:v>
                </c:pt>
                <c:pt idx="34">
                  <c:v>0.99424717986245181</c:v>
                </c:pt>
                <c:pt idx="35">
                  <c:v>0.99714244711463274</c:v>
                </c:pt>
                <c:pt idx="36">
                  <c:v>0.96178929259101165</c:v>
                </c:pt>
                <c:pt idx="37">
                  <c:v>0.99342966908926378</c:v>
                </c:pt>
                <c:pt idx="38">
                  <c:v>0.99872562056061343</c:v>
                </c:pt>
                <c:pt idx="39">
                  <c:v>1.0045087098339858</c:v>
                </c:pt>
                <c:pt idx="40">
                  <c:v>1.0268865598958703</c:v>
                </c:pt>
                <c:pt idx="41">
                  <c:v>1.0102341656963254</c:v>
                </c:pt>
                <c:pt idx="42">
                  <c:v>0.97572376249947501</c:v>
                </c:pt>
                <c:pt idx="43">
                  <c:v>0.99661898634962065</c:v>
                </c:pt>
                <c:pt idx="44">
                  <c:v>0.98336339945438922</c:v>
                </c:pt>
                <c:pt idx="45">
                  <c:v>0.96444084447862055</c:v>
                </c:pt>
                <c:pt idx="46">
                  <c:v>0.9508689695246193</c:v>
                </c:pt>
                <c:pt idx="47">
                  <c:v>0.90998781642872506</c:v>
                </c:pt>
                <c:pt idx="48">
                  <c:v>0.90555543852032183</c:v>
                </c:pt>
                <c:pt idx="49">
                  <c:v>0.887631789437346</c:v>
                </c:pt>
                <c:pt idx="50">
                  <c:v>0.87611880157363398</c:v>
                </c:pt>
                <c:pt idx="51">
                  <c:v>0.89177363246302344</c:v>
                </c:pt>
                <c:pt idx="52">
                  <c:v>0.86176859484886215</c:v>
                </c:pt>
                <c:pt idx="53">
                  <c:v>0.88491198553057215</c:v>
                </c:pt>
                <c:pt idx="54">
                  <c:v>0.90868875787940406</c:v>
                </c:pt>
                <c:pt idx="55">
                  <c:v>0.90271526597745977</c:v>
                </c:pt>
                <c:pt idx="56">
                  <c:v>0.90564778379517907</c:v>
                </c:pt>
                <c:pt idx="57">
                  <c:v>0.89687224869727389</c:v>
                </c:pt>
                <c:pt idx="58">
                  <c:v>0.89981233379894932</c:v>
                </c:pt>
                <c:pt idx="59">
                  <c:v>0.897107810923648</c:v>
                </c:pt>
                <c:pt idx="60">
                  <c:v>0.91162108041237622</c:v>
                </c:pt>
                <c:pt idx="61">
                  <c:v>0.90641862151377395</c:v>
                </c:pt>
                <c:pt idx="62">
                  <c:v>0.92711956145099617</c:v>
                </c:pt>
                <c:pt idx="63">
                  <c:v>0.9228045252650986</c:v>
                </c:pt>
                <c:pt idx="64">
                  <c:v>0.92584754983916984</c:v>
                </c:pt>
                <c:pt idx="65">
                  <c:v>0.92007876517353349</c:v>
                </c:pt>
                <c:pt idx="66">
                  <c:v>0.91619220813370272</c:v>
                </c:pt>
                <c:pt idx="67">
                  <c:v>0.9338758522623043</c:v>
                </c:pt>
                <c:pt idx="68">
                  <c:v>0.92695867122985287</c:v>
                </c:pt>
                <c:pt idx="69">
                  <c:v>0.92818366803877805</c:v>
                </c:pt>
                <c:pt idx="70">
                  <c:v>0.93724158488121112</c:v>
                </c:pt>
                <c:pt idx="71">
                  <c:v>0.94065125656824999</c:v>
                </c:pt>
                <c:pt idx="72">
                  <c:v>0.92956696754594526</c:v>
                </c:pt>
                <c:pt idx="73">
                  <c:v>0.93721627109584849</c:v>
                </c:pt>
                <c:pt idx="74">
                  <c:v>0.93486531125544881</c:v>
                </c:pt>
                <c:pt idx="75">
                  <c:v>0.92686342109438014</c:v>
                </c:pt>
                <c:pt idx="76">
                  <c:v>0.93316059746489644</c:v>
                </c:pt>
                <c:pt idx="77">
                  <c:v>0.9395995017407317</c:v>
                </c:pt>
                <c:pt idx="78">
                  <c:v>0.94396545842447555</c:v>
                </c:pt>
                <c:pt idx="79">
                  <c:v>0.95508331201271446</c:v>
                </c:pt>
                <c:pt idx="80">
                  <c:v>0.96086293498182329</c:v>
                </c:pt>
                <c:pt idx="81">
                  <c:v>0.95809006244498329</c:v>
                </c:pt>
                <c:pt idx="82">
                  <c:v>0.96754357736416441</c:v>
                </c:pt>
                <c:pt idx="83">
                  <c:v>0.9667035112026684</c:v>
                </c:pt>
                <c:pt idx="84">
                  <c:v>0.96671754729387727</c:v>
                </c:pt>
                <c:pt idx="85">
                  <c:v>0.96867408076601247</c:v>
                </c:pt>
                <c:pt idx="86">
                  <c:v>0.95816893307228024</c:v>
                </c:pt>
                <c:pt idx="87">
                  <c:v>0.95514158009917616</c:v>
                </c:pt>
                <c:pt idx="88">
                  <c:v>0.95760602478832324</c:v>
                </c:pt>
                <c:pt idx="89">
                  <c:v>0.9657439795970405</c:v>
                </c:pt>
                <c:pt idx="90">
                  <c:v>0.96061104206846037</c:v>
                </c:pt>
                <c:pt idx="91">
                  <c:v>0.95538055980862713</c:v>
                </c:pt>
                <c:pt idx="92">
                  <c:v>0.93347671464951265</c:v>
                </c:pt>
                <c:pt idx="93">
                  <c:v>0.93476083391566878</c:v>
                </c:pt>
                <c:pt idx="94">
                  <c:v>0.94536616268474205</c:v>
                </c:pt>
                <c:pt idx="95">
                  <c:v>0.93873707547567564</c:v>
                </c:pt>
                <c:pt idx="96">
                  <c:v>0.94142685435255935</c:v>
                </c:pt>
                <c:pt idx="97">
                  <c:v>0.943963310292256</c:v>
                </c:pt>
                <c:pt idx="98">
                  <c:v>0.96942770901625575</c:v>
                </c:pt>
                <c:pt idx="99">
                  <c:v>0.97241251432505216</c:v>
                </c:pt>
                <c:pt idx="100">
                  <c:v>0.97243204279977757</c:v>
                </c:pt>
                <c:pt idx="101">
                  <c:v>0.9720750134606122</c:v>
                </c:pt>
                <c:pt idx="102">
                  <c:v>0.97672908837833439</c:v>
                </c:pt>
                <c:pt idx="103">
                  <c:v>0.98178305763724427</c:v>
                </c:pt>
                <c:pt idx="104">
                  <c:v>0.98790386747039771</c:v>
                </c:pt>
                <c:pt idx="105">
                  <c:v>0.98611598678810886</c:v>
                </c:pt>
                <c:pt idx="106">
                  <c:v>0.97541914270435426</c:v>
                </c:pt>
                <c:pt idx="107">
                  <c:v>0.97717629044954402</c:v>
                </c:pt>
                <c:pt idx="108">
                  <c:v>0.96543611319299638</c:v>
                </c:pt>
                <c:pt idx="109">
                  <c:v>0.97998040854594437</c:v>
                </c:pt>
                <c:pt idx="110">
                  <c:v>0.98071856047996742</c:v>
                </c:pt>
                <c:pt idx="111">
                  <c:v>0.98725818286419842</c:v>
                </c:pt>
                <c:pt idx="112">
                  <c:v>1.0005193109641333</c:v>
                </c:pt>
                <c:pt idx="113">
                  <c:v>1.0013337460025522</c:v>
                </c:pt>
                <c:pt idx="114">
                  <c:v>1.0061544720414615</c:v>
                </c:pt>
                <c:pt idx="115">
                  <c:v>1.0103518979883257</c:v>
                </c:pt>
                <c:pt idx="116">
                  <c:v>1.0032061605698082</c:v>
                </c:pt>
                <c:pt idx="117">
                  <c:v>1.016448248406886</c:v>
                </c:pt>
                <c:pt idx="118">
                  <c:v>1.0369091589791406</c:v>
                </c:pt>
                <c:pt idx="119">
                  <c:v>1.0584053716389576</c:v>
                </c:pt>
                <c:pt idx="120">
                  <c:v>1.0788494877229489</c:v>
                </c:pt>
                <c:pt idx="121">
                  <c:v>1.1399978777430095</c:v>
                </c:pt>
                <c:pt idx="122">
                  <c:v>1.1468405332337905</c:v>
                </c:pt>
                <c:pt idx="123">
                  <c:v>1.1653627544776906</c:v>
                </c:pt>
                <c:pt idx="124">
                  <c:v>1.1816609753774985</c:v>
                </c:pt>
                <c:pt idx="125">
                  <c:v>1.160268043938385</c:v>
                </c:pt>
                <c:pt idx="126">
                  <c:v>1.1846366267137673</c:v>
                </c:pt>
                <c:pt idx="127">
                  <c:v>1.1733416010385831</c:v>
                </c:pt>
                <c:pt idx="128">
                  <c:v>1.1581529636620735</c:v>
                </c:pt>
                <c:pt idx="129">
                  <c:v>1.1024442058661539</c:v>
                </c:pt>
                <c:pt idx="130">
                  <c:v>1.1093884094255066</c:v>
                </c:pt>
                <c:pt idx="131">
                  <c:v>1.1424901260980469</c:v>
                </c:pt>
                <c:pt idx="132">
                  <c:v>1.1451113112074578</c:v>
                </c:pt>
                <c:pt idx="133">
                  <c:v>1.1508240979718194</c:v>
                </c:pt>
                <c:pt idx="134">
                  <c:v>1.1503335182761263</c:v>
                </c:pt>
                <c:pt idx="135">
                  <c:v>1.0998414019335783</c:v>
                </c:pt>
                <c:pt idx="136">
                  <c:v>1.1054215171227746</c:v>
                </c:pt>
                <c:pt idx="137">
                  <c:v>1.1151387885037143</c:v>
                </c:pt>
                <c:pt idx="138">
                  <c:v>1.1421736183439364</c:v>
                </c:pt>
                <c:pt idx="139">
                  <c:v>1.1365939913666081</c:v>
                </c:pt>
                <c:pt idx="140">
                  <c:v>1.1460886381356792</c:v>
                </c:pt>
                <c:pt idx="141">
                  <c:v>1.164705279554876</c:v>
                </c:pt>
                <c:pt idx="142">
                  <c:v>1.1658017057683283</c:v>
                </c:pt>
                <c:pt idx="143">
                  <c:v>1.1661206301711862</c:v>
                </c:pt>
                <c:pt idx="144">
                  <c:v>1.1626190037787845</c:v>
                </c:pt>
                <c:pt idx="145">
                  <c:v>1.1492327225664538</c:v>
                </c:pt>
                <c:pt idx="146">
                  <c:v>1.1533687314603072</c:v>
                </c:pt>
                <c:pt idx="147">
                  <c:v>1.1428511831851242</c:v>
                </c:pt>
                <c:pt idx="148">
                  <c:v>1.1345176262914396</c:v>
                </c:pt>
                <c:pt idx="149">
                  <c:v>1.1316049542861599</c:v>
                </c:pt>
                <c:pt idx="150">
                  <c:v>1.1484278076594636</c:v>
                </c:pt>
                <c:pt idx="151">
                  <c:v>1.1754252648811803</c:v>
                </c:pt>
                <c:pt idx="152">
                  <c:v>1.1748223964558167</c:v>
                </c:pt>
                <c:pt idx="153">
                  <c:v>1.157227728940182</c:v>
                </c:pt>
                <c:pt idx="154">
                  <c:v>1.1422093554526838</c:v>
                </c:pt>
                <c:pt idx="155">
                  <c:v>1.151897602638063</c:v>
                </c:pt>
                <c:pt idx="156">
                  <c:v>1.1609309868341224</c:v>
                </c:pt>
                <c:pt idx="157">
                  <c:v>1.1624204236014217</c:v>
                </c:pt>
                <c:pt idx="158">
                  <c:v>1.1487943083088707</c:v>
                </c:pt>
                <c:pt idx="159">
                  <c:v>1.1549494150257604</c:v>
                </c:pt>
                <c:pt idx="160">
                  <c:v>1.1825138815111265</c:v>
                </c:pt>
                <c:pt idx="161">
                  <c:v>1.1756667344711587</c:v>
                </c:pt>
                <c:pt idx="162">
                  <c:v>1.1819907869050157</c:v>
                </c:pt>
                <c:pt idx="163">
                  <c:v>1.1824215606468624</c:v>
                </c:pt>
                <c:pt idx="164">
                  <c:v>1.1758815232825435</c:v>
                </c:pt>
                <c:pt idx="165">
                  <c:v>1.1644387646960623</c:v>
                </c:pt>
                <c:pt idx="166">
                  <c:v>1.1398203639077564</c:v>
                </c:pt>
                <c:pt idx="167">
                  <c:v>1.1459283093581845</c:v>
                </c:pt>
                <c:pt idx="168">
                  <c:v>1.1191253069235452</c:v>
                </c:pt>
                <c:pt idx="169">
                  <c:v>1.1184878975085111</c:v>
                </c:pt>
                <c:pt idx="170">
                  <c:v>1.1295471412619806</c:v>
                </c:pt>
                <c:pt idx="171">
                  <c:v>1.1353490755134632</c:v>
                </c:pt>
                <c:pt idx="172">
                  <c:v>1.1444864244268418</c:v>
                </c:pt>
                <c:pt idx="173">
                  <c:v>1.1368888225137737</c:v>
                </c:pt>
                <c:pt idx="174">
                  <c:v>1.1308730270534557</c:v>
                </c:pt>
                <c:pt idx="175">
                  <c:v>1.1563514618686641</c:v>
                </c:pt>
                <c:pt idx="176">
                  <c:v>1.1452054384556341</c:v>
                </c:pt>
                <c:pt idx="177">
                  <c:v>1.1316167201921821</c:v>
                </c:pt>
                <c:pt idx="178">
                  <c:v>1.1356607011488924</c:v>
                </c:pt>
                <c:pt idx="179">
                  <c:v>1.1138714149046351</c:v>
                </c:pt>
                <c:pt idx="180">
                  <c:v>1.1155693913714071</c:v>
                </c:pt>
                <c:pt idx="181">
                  <c:v>1.1184710541990603</c:v>
                </c:pt>
                <c:pt idx="182">
                  <c:v>1.1208854571717239</c:v>
                </c:pt>
                <c:pt idx="183">
                  <c:v>1.1198104146380958</c:v>
                </c:pt>
                <c:pt idx="184">
                  <c:v>1.1426943451224867</c:v>
                </c:pt>
                <c:pt idx="185">
                  <c:v>1.1773614399184142</c:v>
                </c:pt>
                <c:pt idx="186">
                  <c:v>1.1812776802398275</c:v>
                </c:pt>
                <c:pt idx="187">
                  <c:v>1.173442148272825</c:v>
                </c:pt>
                <c:pt idx="188">
                  <c:v>1.171399958028426</c:v>
                </c:pt>
                <c:pt idx="189">
                  <c:v>1.1696765457233242</c:v>
                </c:pt>
                <c:pt idx="190">
                  <c:v>1.1608428157707376</c:v>
                </c:pt>
                <c:pt idx="191">
                  <c:v>1.1701137882724237</c:v>
                </c:pt>
                <c:pt idx="192">
                  <c:v>1.1699578534017423</c:v>
                </c:pt>
                <c:pt idx="193">
                  <c:v>1.1663343693270547</c:v>
                </c:pt>
                <c:pt idx="194">
                  <c:v>1.1518109450314693</c:v>
                </c:pt>
                <c:pt idx="195">
                  <c:v>1.1451585212951063</c:v>
                </c:pt>
                <c:pt idx="196">
                  <c:v>1.1471219385545823</c:v>
                </c:pt>
                <c:pt idx="197">
                  <c:v>1.1563961576651915</c:v>
                </c:pt>
                <c:pt idx="198">
                  <c:v>1.1650980460027887</c:v>
                </c:pt>
                <c:pt idx="199">
                  <c:v>1.1461588430023169</c:v>
                </c:pt>
                <c:pt idx="200">
                  <c:v>1.1523829340561735</c:v>
                </c:pt>
                <c:pt idx="201">
                  <c:v>1.1662309416427907</c:v>
                </c:pt>
                <c:pt idx="202">
                  <c:v>1.1750420917964761</c:v>
                </c:pt>
                <c:pt idx="203">
                  <c:v>1.192484778957561</c:v>
                </c:pt>
                <c:pt idx="204">
                  <c:v>1.1926327071536054</c:v>
                </c:pt>
                <c:pt idx="205">
                  <c:v>1.2159770214296453</c:v>
                </c:pt>
                <c:pt idx="206">
                  <c:v>1.209270430586513</c:v>
                </c:pt>
                <c:pt idx="207">
                  <c:v>1.1973147322007782</c:v>
                </c:pt>
                <c:pt idx="208">
                  <c:v>1.1981849454451312</c:v>
                </c:pt>
                <c:pt idx="209">
                  <c:v>1.1855862232078789</c:v>
                </c:pt>
                <c:pt idx="210">
                  <c:v>1.1971373892396786</c:v>
                </c:pt>
                <c:pt idx="211">
                  <c:v>1.1948463085849057</c:v>
                </c:pt>
                <c:pt idx="212">
                  <c:v>1.1940860650638494</c:v>
                </c:pt>
                <c:pt idx="213">
                  <c:v>1.2029513823243041</c:v>
                </c:pt>
                <c:pt idx="214">
                  <c:v>1.2066859834201789</c:v>
                </c:pt>
                <c:pt idx="215">
                  <c:v>1.2217568640940948</c:v>
                </c:pt>
                <c:pt idx="216">
                  <c:v>1.2142526082902139</c:v>
                </c:pt>
                <c:pt idx="217">
                  <c:v>1.1987310104196378</c:v>
                </c:pt>
                <c:pt idx="218">
                  <c:v>1.2009014051006086</c:v>
                </c:pt>
                <c:pt idx="219">
                  <c:v>1.2158342926899968</c:v>
                </c:pt>
                <c:pt idx="220">
                  <c:v>1.2108269232539002</c:v>
                </c:pt>
                <c:pt idx="221">
                  <c:v>1.2369087635275273</c:v>
                </c:pt>
                <c:pt idx="222">
                  <c:v>1.2369200900428681</c:v>
                </c:pt>
                <c:pt idx="223">
                  <c:v>1.2344584281613695</c:v>
                </c:pt>
                <c:pt idx="224">
                  <c:v>1.2366202303134612</c:v>
                </c:pt>
                <c:pt idx="225">
                  <c:v>1.2259573901863221</c:v>
                </c:pt>
                <c:pt idx="226">
                  <c:v>1.2229410952120314</c:v>
                </c:pt>
                <c:pt idx="227">
                  <c:v>1.2065420585614537</c:v>
                </c:pt>
                <c:pt idx="228">
                  <c:v>1.2060114454925739</c:v>
                </c:pt>
                <c:pt idx="229">
                  <c:v>1.193587503104113</c:v>
                </c:pt>
                <c:pt idx="230">
                  <c:v>1.2046225559595167</c:v>
                </c:pt>
                <c:pt idx="231">
                  <c:v>1.2071282545515212</c:v>
                </c:pt>
                <c:pt idx="232">
                  <c:v>1.2092683312754808</c:v>
                </c:pt>
                <c:pt idx="233">
                  <c:v>1.2247962514897492</c:v>
                </c:pt>
                <c:pt idx="234">
                  <c:v>1.2205218101206872</c:v>
                </c:pt>
                <c:pt idx="235">
                  <c:v>1.2319634946410583</c:v>
                </c:pt>
                <c:pt idx="236">
                  <c:v>1.2119304773606283</c:v>
                </c:pt>
                <c:pt idx="237">
                  <c:v>1.2222685589530855</c:v>
                </c:pt>
                <c:pt idx="238">
                  <c:v>1.2205334295631487</c:v>
                </c:pt>
                <c:pt idx="239">
                  <c:v>1.2307854638138478</c:v>
                </c:pt>
                <c:pt idx="240">
                  <c:v>1.2362536808428681</c:v>
                </c:pt>
                <c:pt idx="241">
                  <c:v>1.2310106271274306</c:v>
                </c:pt>
                <c:pt idx="242">
                  <c:v>1.2482870781474162</c:v>
                </c:pt>
                <c:pt idx="243">
                  <c:v>1.2721064469817427</c:v>
                </c:pt>
                <c:pt idx="244">
                  <c:v>1.2858812471987333</c:v>
                </c:pt>
                <c:pt idx="245">
                  <c:v>1.3104839031542919</c:v>
                </c:pt>
                <c:pt idx="246">
                  <c:v>1.3224848343696092</c:v>
                </c:pt>
                <c:pt idx="247">
                  <c:v>1.3459163432852976</c:v>
                </c:pt>
                <c:pt idx="248">
                  <c:v>1.3414672197098174</c:v>
                </c:pt>
                <c:pt idx="249">
                  <c:v>1.3282190292243881</c:v>
                </c:pt>
                <c:pt idx="250">
                  <c:v>1.3661028543770684</c:v>
                </c:pt>
                <c:pt idx="251">
                  <c:v>1.3616158455606211</c:v>
                </c:pt>
                <c:pt idx="252">
                  <c:v>1.335370844880664</c:v>
                </c:pt>
                <c:pt idx="253">
                  <c:v>1.3323500095359995</c:v>
                </c:pt>
                <c:pt idx="254">
                  <c:v>1.3471036013168158</c:v>
                </c:pt>
                <c:pt idx="255">
                  <c:v>1.3273317285646502</c:v>
                </c:pt>
                <c:pt idx="256">
                  <c:v>1.3368299392803589</c:v>
                </c:pt>
                <c:pt idx="257">
                  <c:v>1.3584420290270771</c:v>
                </c:pt>
                <c:pt idx="258">
                  <c:v>1.3596153730203537</c:v>
                </c:pt>
                <c:pt idx="259">
                  <c:v>1.373321237721564</c:v>
                </c:pt>
                <c:pt idx="260">
                  <c:v>1.3457481542967256</c:v>
                </c:pt>
                <c:pt idx="261">
                  <c:v>1.3494184334789734</c:v>
                </c:pt>
                <c:pt idx="262">
                  <c:v>1.3125924413915697</c:v>
                </c:pt>
                <c:pt idx="263">
                  <c:v>1.3064463177730536</c:v>
                </c:pt>
                <c:pt idx="264">
                  <c:v>1.3224801231250811</c:v>
                </c:pt>
                <c:pt idx="265">
                  <c:v>1.3428490789919731</c:v>
                </c:pt>
                <c:pt idx="266">
                  <c:v>1.3389700648255047</c:v>
                </c:pt>
                <c:pt idx="267">
                  <c:v>1.3362230675176758</c:v>
                </c:pt>
                <c:pt idx="268">
                  <c:v>1.3385338963425149</c:v>
                </c:pt>
                <c:pt idx="269">
                  <c:v>1.3583425558589446</c:v>
                </c:pt>
                <c:pt idx="270">
                  <c:v>1.3880474164059844</c:v>
                </c:pt>
                <c:pt idx="271">
                  <c:v>1.4176986957004969</c:v>
                </c:pt>
                <c:pt idx="272">
                  <c:v>1.4080961296979748</c:v>
                </c:pt>
                <c:pt idx="273">
                  <c:v>1.4106496242318691</c:v>
                </c:pt>
                <c:pt idx="274">
                  <c:v>1.3663421270136393</c:v>
                </c:pt>
                <c:pt idx="275">
                  <c:v>1.3620300933307308</c:v>
                </c:pt>
                <c:pt idx="276">
                  <c:v>1.3273426889210889</c:v>
                </c:pt>
                <c:pt idx="277">
                  <c:v>1.3351516621624648</c:v>
                </c:pt>
                <c:pt idx="278">
                  <c:v>1.3027350043832884</c:v>
                </c:pt>
                <c:pt idx="279">
                  <c:v>1.3227572565920258</c:v>
                </c:pt>
                <c:pt idx="280">
                  <c:v>1.3058764524699749</c:v>
                </c:pt>
                <c:pt idx="281">
                  <c:v>1.330917425040743</c:v>
                </c:pt>
                <c:pt idx="282">
                  <c:v>1.2890516218386052</c:v>
                </c:pt>
                <c:pt idx="283">
                  <c:v>1.284679684559477</c:v>
                </c:pt>
                <c:pt idx="284">
                  <c:v>1.2400641500630489</c:v>
                </c:pt>
                <c:pt idx="285">
                  <c:v>1.213450451780278</c:v>
                </c:pt>
                <c:pt idx="286">
                  <c:v>1.2214114053762037</c:v>
                </c:pt>
                <c:pt idx="287">
                  <c:v>1.2518278591316407</c:v>
                </c:pt>
                <c:pt idx="288">
                  <c:v>1.2562615552120877</c:v>
                </c:pt>
                <c:pt idx="289">
                  <c:v>1.2292061960628105</c:v>
                </c:pt>
                <c:pt idx="290">
                  <c:v>1.23990250311351</c:v>
                </c:pt>
                <c:pt idx="291">
                  <c:v>1.2451497310404203</c:v>
                </c:pt>
                <c:pt idx="292">
                  <c:v>1.2551361048030749</c:v>
                </c:pt>
                <c:pt idx="293">
                  <c:v>1.2222605522784469</c:v>
                </c:pt>
                <c:pt idx="294">
                  <c:v>1.2344808126755227</c:v>
                </c:pt>
                <c:pt idx="295">
                  <c:v>1.2227866493875466</c:v>
                </c:pt>
                <c:pt idx="296">
                  <c:v>1.2031213288756009</c:v>
                </c:pt>
                <c:pt idx="297">
                  <c:v>1.20255051155938</c:v>
                </c:pt>
                <c:pt idx="298">
                  <c:v>1.2298032303563498</c:v>
                </c:pt>
                <c:pt idx="299">
                  <c:v>1.2319726974347711</c:v>
                </c:pt>
                <c:pt idx="300">
                  <c:v>1.2436536057705272</c:v>
                </c:pt>
                <c:pt idx="301">
                  <c:v>1.232334804177365</c:v>
                </c:pt>
                <c:pt idx="302">
                  <c:v>1.2475709445686438</c:v>
                </c:pt>
                <c:pt idx="303">
                  <c:v>1.2599666683111266</c:v>
                </c:pt>
                <c:pt idx="304">
                  <c:v>1.2547879365093157</c:v>
                </c:pt>
                <c:pt idx="305">
                  <c:v>1.2458539034284213</c:v>
                </c:pt>
                <c:pt idx="306">
                  <c:v>1.24792045544504</c:v>
                </c:pt>
                <c:pt idx="307">
                  <c:v>1.2291557393662387</c:v>
                </c:pt>
                <c:pt idx="308">
                  <c:v>1.2077741344424657</c:v>
                </c:pt>
                <c:pt idx="309">
                  <c:v>1.2057963637540667</c:v>
                </c:pt>
                <c:pt idx="310">
                  <c:v>1.2158008257664357</c:v>
                </c:pt>
                <c:pt idx="311">
                  <c:v>1.2080739453506861</c:v>
                </c:pt>
                <c:pt idx="312">
                  <c:v>1.2122742761581655</c:v>
                </c:pt>
                <c:pt idx="313">
                  <c:v>1.241770914343447</c:v>
                </c:pt>
                <c:pt idx="314">
                  <c:v>1.2408796591675773</c:v>
                </c:pt>
                <c:pt idx="315">
                  <c:v>1.2446338863805506</c:v>
                </c:pt>
                <c:pt idx="316">
                  <c:v>1.2423145382586125</c:v>
                </c:pt>
                <c:pt idx="317">
                  <c:v>1.2535946490612255</c:v>
                </c:pt>
                <c:pt idx="318">
                  <c:v>1.2393837291824319</c:v>
                </c:pt>
                <c:pt idx="319">
                  <c:v>1.2426260174304817</c:v>
                </c:pt>
                <c:pt idx="320">
                  <c:v>1.249637374532296</c:v>
                </c:pt>
                <c:pt idx="321">
                  <c:v>1.2606043462426884</c:v>
                </c:pt>
                <c:pt idx="322">
                  <c:v>1.2506740680236821</c:v>
                </c:pt>
                <c:pt idx="323">
                  <c:v>1.2354504990880077</c:v>
                </c:pt>
                <c:pt idx="324">
                  <c:v>1.2195661109782223</c:v>
                </c:pt>
                <c:pt idx="325">
                  <c:v>1.2186798355634074</c:v>
                </c:pt>
                <c:pt idx="326">
                  <c:v>1.2261586311183656</c:v>
                </c:pt>
                <c:pt idx="327">
                  <c:v>1.2314041258931439</c:v>
                </c:pt>
                <c:pt idx="328">
                  <c:v>1.2188145332178255</c:v>
                </c:pt>
                <c:pt idx="329">
                  <c:v>1.247525369990754</c:v>
                </c:pt>
                <c:pt idx="330">
                  <c:v>1.2656856797768072</c:v>
                </c:pt>
                <c:pt idx="331">
                  <c:v>1.2663242609003249</c:v>
                </c:pt>
                <c:pt idx="332">
                  <c:v>1.2625822878052415</c:v>
                </c:pt>
                <c:pt idx="333">
                  <c:v>1.2660339457129399</c:v>
                </c:pt>
                <c:pt idx="334">
                  <c:v>1.2532760664066762</c:v>
                </c:pt>
                <c:pt idx="335">
                  <c:v>1.2585095023483117</c:v>
                </c:pt>
                <c:pt idx="336">
                  <c:v>1.2982720400013472</c:v>
                </c:pt>
                <c:pt idx="337">
                  <c:v>1.2987882508201174</c:v>
                </c:pt>
                <c:pt idx="338">
                  <c:v>1.3030943283182348</c:v>
                </c:pt>
                <c:pt idx="339">
                  <c:v>1.2989093029528211</c:v>
                </c:pt>
                <c:pt idx="340">
                  <c:v>1.3014677772477705</c:v>
                </c:pt>
                <c:pt idx="341">
                  <c:v>1.3039357370623681</c:v>
                </c:pt>
                <c:pt idx="342">
                  <c:v>1.2913139468143466</c:v>
                </c:pt>
                <c:pt idx="343">
                  <c:v>1.2828463757628594</c:v>
                </c:pt>
                <c:pt idx="344">
                  <c:v>1.2894352099033981</c:v>
                </c:pt>
                <c:pt idx="345">
                  <c:v>1.288300092899396</c:v>
                </c:pt>
                <c:pt idx="346">
                  <c:v>1.2771906853764761</c:v>
                </c:pt>
                <c:pt idx="347">
                  <c:v>1.2782483475675988</c:v>
                </c:pt>
                <c:pt idx="348">
                  <c:v>1.2867961562396133</c:v>
                </c:pt>
                <c:pt idx="349">
                  <c:v>1.2753810060342752</c:v>
                </c:pt>
                <c:pt idx="350">
                  <c:v>1.2611878814780748</c:v>
                </c:pt>
                <c:pt idx="351">
                  <c:v>1.2401779766601047</c:v>
                </c:pt>
                <c:pt idx="352">
                  <c:v>1.2454022098080257</c:v>
                </c:pt>
                <c:pt idx="353">
                  <c:v>1.2455421557400259</c:v>
                </c:pt>
                <c:pt idx="354">
                  <c:v>1.2425932828247244</c:v>
                </c:pt>
                <c:pt idx="355">
                  <c:v>1.2503492362572211</c:v>
                </c:pt>
                <c:pt idx="356">
                  <c:v>1.2565093715563522</c:v>
                </c:pt>
                <c:pt idx="357">
                  <c:v>1.2586038004706415</c:v>
                </c:pt>
                <c:pt idx="358">
                  <c:v>1.2791073807601712</c:v>
                </c:pt>
                <c:pt idx="359">
                  <c:v>1.2819858779346818</c:v>
                </c:pt>
                <c:pt idx="360">
                  <c:v>1.2670427134854694</c:v>
                </c:pt>
                <c:pt idx="361">
                  <c:v>1.2752194079059229</c:v>
                </c:pt>
                <c:pt idx="362">
                  <c:v>1.2765920643943647</c:v>
                </c:pt>
                <c:pt idx="363">
                  <c:v>1.2403308602066101</c:v>
                </c:pt>
                <c:pt idx="364">
                  <c:v>1.2414721042695573</c:v>
                </c:pt>
                <c:pt idx="365">
                  <c:v>1.2408159231081934</c:v>
                </c:pt>
                <c:pt idx="366">
                  <c:v>1.2548240885981514</c:v>
                </c:pt>
                <c:pt idx="367">
                  <c:v>1.2420736301122834</c:v>
                </c:pt>
                <c:pt idx="368">
                  <c:v>1.2374794343801876</c:v>
                </c:pt>
                <c:pt idx="369">
                  <c:v>1.2529246759145878</c:v>
                </c:pt>
                <c:pt idx="370">
                  <c:v>1.2552169038672509</c:v>
                </c:pt>
                <c:pt idx="371">
                  <c:v>1.2408111874530723</c:v>
                </c:pt>
                <c:pt idx="372">
                  <c:v>1.2575025897808811</c:v>
                </c:pt>
                <c:pt idx="373">
                  <c:v>1.2436642487892531</c:v>
                </c:pt>
                <c:pt idx="374">
                  <c:v>1.2482343512656564</c:v>
                </c:pt>
                <c:pt idx="375">
                  <c:v>1.2471357769199842</c:v>
                </c:pt>
                <c:pt idx="376">
                  <c:v>1.2556913725712955</c:v>
                </c:pt>
                <c:pt idx="377">
                  <c:v>1.2575731608064193</c:v>
                </c:pt>
                <c:pt idx="378">
                  <c:v>1.2423108034378219</c:v>
                </c:pt>
                <c:pt idx="379">
                  <c:v>1.2022947129510719</c:v>
                </c:pt>
                <c:pt idx="380">
                  <c:v>1.1598236979066034</c:v>
                </c:pt>
                <c:pt idx="381">
                  <c:v>1.1620620516796185</c:v>
                </c:pt>
                <c:pt idx="382">
                  <c:v>1.1839808117113044</c:v>
                </c:pt>
                <c:pt idx="383">
                  <c:v>1.1744350247490465</c:v>
                </c:pt>
                <c:pt idx="384">
                  <c:v>1.2043542347167899</c:v>
                </c:pt>
                <c:pt idx="385">
                  <c:v>1.2045305524329661</c:v>
                </c:pt>
                <c:pt idx="386">
                  <c:v>1.2153663172037978</c:v>
                </c:pt>
                <c:pt idx="387">
                  <c:v>1.2079997859679172</c:v>
                </c:pt>
                <c:pt idx="388">
                  <c:v>1.2013831481614883</c:v>
                </c:pt>
                <c:pt idx="389">
                  <c:v>1.2170054397298669</c:v>
                </c:pt>
                <c:pt idx="390">
                  <c:v>1.2310623531748579</c:v>
                </c:pt>
                <c:pt idx="391">
                  <c:v>1.2242744018239013</c:v>
                </c:pt>
                <c:pt idx="392">
                  <c:v>1.2140244668842355</c:v>
                </c:pt>
                <c:pt idx="393">
                  <c:v>1.2073437756807075</c:v>
                </c:pt>
                <c:pt idx="394">
                  <c:v>1.2061439217829912</c:v>
                </c:pt>
                <c:pt idx="395">
                  <c:v>1.1808388754127501</c:v>
                </c:pt>
                <c:pt idx="396">
                  <c:v>1.1947126361754112</c:v>
                </c:pt>
                <c:pt idx="397">
                  <c:v>1.1868770797978152</c:v>
                </c:pt>
                <c:pt idx="398">
                  <c:v>1.1642065711315785</c:v>
                </c:pt>
                <c:pt idx="399">
                  <c:v>1.180466565042112</c:v>
                </c:pt>
                <c:pt idx="400">
                  <c:v>1.1932850558518044</c:v>
                </c:pt>
                <c:pt idx="401">
                  <c:v>1.1932850558518044</c:v>
                </c:pt>
              </c:numCache>
            </c:numRef>
          </c:val>
          <c:smooth val="0"/>
          <c:extLst>
            <c:ext xmlns:c16="http://schemas.microsoft.com/office/drawing/2014/chart" uri="{C3380CC4-5D6E-409C-BE32-E72D297353CC}">
              <c16:uniqueId val="{00000001-039A-46CD-96D3-489197267115}"/>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783223792"/>
        <c:axId val="1783222128"/>
      </c:lineChart>
      <c:dateAx>
        <c:axId val="1783223792"/>
        <c:scaling>
          <c:orientation val="minMax"/>
        </c:scaling>
        <c:delete val="0"/>
        <c:axPos val="b"/>
        <c:numFmt formatCode="yyyy/mm" sourceLinked="0"/>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783222128"/>
        <c:crosses val="autoZero"/>
        <c:auto val="1"/>
        <c:lblOffset val="100"/>
        <c:baseTimeUnit val="days"/>
        <c:majorUnit val="6"/>
        <c:majorTimeUnit val="months"/>
      </c:dateAx>
      <c:valAx>
        <c:axId val="1783222128"/>
        <c:scaling>
          <c:orientation val="minMax"/>
          <c:min val="0.5"/>
        </c:scaling>
        <c:delete val="0"/>
        <c:axPos val="l"/>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78322379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solidFill>
        <a:schemeClr val="bg1">
          <a:lumMod val="50000"/>
        </a:schemeClr>
      </a:solid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2021/11/1</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2021/11/1</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8900" y="744538"/>
            <a:ext cx="6619875" cy="37242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D701F-8AFA-4838-91FE-7E4AD01DFBA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289649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886268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410095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8900" y="744538"/>
            <a:ext cx="6619875" cy="37242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D701F-8AFA-4838-91FE-7E4AD01DFBA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8900" y="744538"/>
            <a:ext cx="6619875" cy="37242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D701F-8AFA-4838-91FE-7E4AD01DFBA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8900" y="744538"/>
            <a:ext cx="6619875" cy="37242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D701F-8AFA-4838-91FE-7E4AD01DFBA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8900" y="744538"/>
            <a:ext cx="6619875" cy="37242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D701F-8AFA-4838-91FE-7E4AD01DFBA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146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313646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894627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通过经济周期中不同阶段大类资产的表现，提高静态组合的收益</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41154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174756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Master" Target="../slideMasters/slideMaster2.xml"/><Relationship Id="rId1" Type="http://schemas.openxmlformats.org/officeDocument/2006/relationships/vmlDrawing" Target="../drawings/vmlDrawing3.v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Tree>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ext Slide">
    <p:spTree>
      <p:nvGrpSpPr>
        <p:cNvPr id="1" name=""/>
        <p:cNvGrpSpPr/>
        <p:nvPr/>
      </p:nvGrpSpPr>
      <p:grpSpPr>
        <a:xfrm>
          <a:off x="0" y="0"/>
          <a:ext cx="0" cy="0"/>
          <a:chOff x="0" y="0"/>
          <a:chExt cx="0" cy="0"/>
        </a:xfrm>
      </p:grpSpPr>
      <p:pic>
        <p:nvPicPr>
          <p:cNvPr id="3" name="Object 6"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 y="1589"/>
            <a:ext cx="1953"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frame line bottom"/>
          <p:cNvCxnSpPr/>
          <p:nvPr/>
        </p:nvCxnSpPr>
        <p:spPr>
          <a:xfrm rot="5400000" flipH="1" flipV="1">
            <a:off x="6088185" y="929298"/>
            <a:ext cx="0" cy="10847754"/>
          </a:xfrm>
          <a:prstGeom prst="bentConnector2">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 name="frame line"/>
          <p:cNvCxnSpPr/>
          <p:nvPr/>
        </p:nvCxnSpPr>
        <p:spPr>
          <a:xfrm rot="5400000" flipH="1" flipV="1">
            <a:off x="5938899" y="-4910198"/>
            <a:ext cx="179388" cy="10990384"/>
          </a:xfrm>
          <a:prstGeom prst="bentConnector2">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graphicFrame>
        <p:nvGraphicFramePr>
          <p:cNvPr id="6" name="Object 5" hidden="1"/>
          <p:cNvGraphicFramePr>
            <a:graphicFrameLocks noChangeAspect="1"/>
          </p:cNvGraphicFramePr>
          <p:nvPr userDrawn="1"/>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1026" r:id="rId4" imgW="12700" imgH="12700" progId="">
                  <p:embed/>
                </p:oleObj>
              </mc:Choice>
              <mc:Fallback>
                <p:oleObj r:id="rId4" imgW="12700" imgH="12700" progId="">
                  <p:embed/>
                  <p:pic>
                    <p:nvPicPr>
                      <p:cNvPr id="0" name="Object 5" descr="image2" hidden="1"/>
                      <p:cNvPicPr>
                        <a:picLocks noChangeAspect="1"/>
                      </p:cNvPicPr>
                      <p:nvPr/>
                    </p:nvPicPr>
                    <p:blipFill>
                      <a:blip r:embed="rId5"/>
                      <a:stretch>
                        <a:fillRect/>
                      </a:stretch>
                    </p:blipFill>
                    <p:spPr>
                      <a:xfrm>
                        <a:off x="1955" y="1589"/>
                        <a:ext cx="1953" cy="1587"/>
                      </a:xfrm>
                      <a:prstGeom prst="rect">
                        <a:avLst/>
                      </a:prstGeom>
                      <a:noFill/>
                      <a:ln w="9525">
                        <a:noFill/>
                      </a:ln>
                    </p:spPr>
                  </p:pic>
                </p:oleObj>
              </mc:Fallback>
            </mc:AlternateContent>
          </a:graphicData>
        </a:graphic>
      </p:graphicFrame>
      <p:sp>
        <p:nvSpPr>
          <p:cNvPr id="2" name="Title 1"/>
          <p:cNvSpPr>
            <a:spLocks noGrp="1"/>
          </p:cNvSpPr>
          <p:nvPr>
            <p:ph type="title"/>
          </p:nvPr>
        </p:nvSpPr>
        <p:spPr>
          <a:xfrm>
            <a:off x="677336" y="635004"/>
            <a:ext cx="10847999" cy="320601"/>
          </a:xfrm>
          <a:prstGeom prst="rect">
            <a:avLst/>
          </a:prstGeom>
        </p:spPr>
        <p:txBody>
          <a:bodyPr/>
          <a:lstStyle>
            <a:lvl1pPr>
              <a:defRPr i="0"/>
            </a:lvl1pPr>
          </a:lstStyle>
          <a:p>
            <a:r>
              <a:rPr lang="en-US" noProof="1"/>
              <a:t>Click to edit Master title style</a:t>
            </a:r>
          </a:p>
        </p:txBody>
      </p:sp>
      <p:sp>
        <p:nvSpPr>
          <p:cNvPr id="7" name="Slide Number Placeholder 4"/>
          <p:cNvSpPr>
            <a:spLocks noGrp="1"/>
          </p:cNvSpPr>
          <p:nvPr>
            <p:ph type="sldNum" sz="quarter" idx="10"/>
          </p:nvPr>
        </p:nvSpPr>
        <p:spPr>
          <a:xfrm>
            <a:off x="10673416" y="6356350"/>
            <a:ext cx="2743200" cy="365125"/>
          </a:xfrm>
          <a:prstGeom prst="rect">
            <a:avLst/>
          </a:prstGeom>
        </p:spPr>
        <p:txBody>
          <a:bodyPr/>
          <a:lstStyle>
            <a:lvl1pPr>
              <a:defRPr/>
            </a:lvl1pPr>
          </a:lstStyle>
          <a:p>
            <a:pPr>
              <a:defRPr/>
            </a:pPr>
            <a:fld id="{67025381-B7F7-4DFD-A5AF-1FFF34357F98}" type="slidenum">
              <a:rPr lang="en-US" altLang="en-US"/>
              <a:t>‹#›</a:t>
            </a:fld>
            <a:endParaRPr lang="en-U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FFFFFF"/>
        </a:solidFill>
        <a:effectLst/>
      </p:bgPr>
    </p:bg>
    <p:spTree>
      <p:nvGrpSpPr>
        <p:cNvPr id="1" name=""/>
        <p:cNvGrpSpPr/>
        <p:nvPr/>
      </p:nvGrpSpPr>
      <p:grpSpPr>
        <a:xfrm>
          <a:off x="0" y="0"/>
          <a:ext cx="0" cy="0"/>
          <a:chOff x="0" y="0"/>
          <a:chExt cx="0" cy="0"/>
        </a:xfrm>
      </p:grpSpPr>
      <p:sp>
        <p:nvSpPr>
          <p:cNvPr id="7170" name="线条"/>
          <p:cNvSpPr/>
          <p:nvPr/>
        </p:nvSpPr>
        <p:spPr>
          <a:xfrm>
            <a:off x="0" y="919163"/>
            <a:ext cx="11869738" cy="171450"/>
          </a:xfrm>
          <a:custGeom>
            <a:avLst/>
            <a:gdLst/>
            <a:ahLst/>
            <a:cxnLst>
              <a:cxn ang="0">
                <a:pos x="5934869" y="85725"/>
              </a:cxn>
              <a:cxn ang="5400000">
                <a:pos x="5934869" y="85725"/>
              </a:cxn>
              <a:cxn ang="10800000">
                <a:pos x="5934869" y="85725"/>
              </a:cxn>
              <a:cxn ang="16200000">
                <a:pos x="5934869" y="85725"/>
              </a:cxn>
            </a:cxnLst>
            <a:rect l="0" t="0" r="0" b="0"/>
            <a:pathLst>
              <a:path w="21600" h="21600">
                <a:moveTo>
                  <a:pt x="0" y="0"/>
                </a:moveTo>
                <a:lnTo>
                  <a:pt x="21600" y="0"/>
                </a:lnTo>
                <a:lnTo>
                  <a:pt x="21522" y="21600"/>
                </a:lnTo>
                <a:lnTo>
                  <a:pt x="0" y="21549"/>
                </a:lnTo>
              </a:path>
            </a:pathLst>
          </a:custGeom>
          <a:solidFill>
            <a:srgbClr val="6B1689"/>
          </a:solidFill>
          <a:ln w="12700">
            <a:noFill/>
          </a:ln>
        </p:spPr>
        <p:txBody>
          <a:bodyPr/>
          <a:lstStyle/>
          <a:p>
            <a:endParaRPr lang="zh-CN" altLang="en-US"/>
          </a:p>
        </p:txBody>
      </p:sp>
      <p:sp>
        <p:nvSpPr>
          <p:cNvPr id="108" name="幻灯片编号"/>
          <p:cNvSpPr txBox="1">
            <a:spLocks noGrp="1"/>
          </p:cNvSpPr>
          <p:nvPr>
            <p:ph type="sldNum" sz="quarter" idx="2"/>
          </p:nvPr>
        </p:nvSpPr>
        <p:spPr>
          <a:xfrm>
            <a:off x="8610600" y="6356350"/>
            <a:ext cx="344488" cy="358775"/>
          </a:xfrm>
          <a:prstGeom prst="rect">
            <a:avLst/>
          </a:prstGeom>
        </p:spPr>
        <p:txBody>
          <a:bodyPr vert="horz" wrap="square" lIns="91440" tIns="45720" rIns="91440" bIns="45720" numCol="1" anchor="t" anchorCtr="0" compatLnSpc="1"/>
          <a:lstStyle/>
          <a:p>
            <a:pPr fontAlgn="base"/>
            <a:fld id="{86CB4B4D-7CA3-9044-876B-883B54F8677D}" type="slidenum">
              <a:rPr strike="noStrike" noProof="1">
                <a:latin typeface="Calibri" panose="020F0502020204030204" pitchFamily="34" charset="0"/>
                <a:ea typeface="宋体" panose="02010600030101010101" pitchFamily="2" charset="-122"/>
                <a:cs typeface="+mn-ea"/>
              </a:rPr>
              <a:t>‹#›</a:t>
            </a:fld>
            <a:endParaRPr strike="noStrike" noProof="1"/>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ext Slide">
    <p:spTree>
      <p:nvGrpSpPr>
        <p:cNvPr id="1" name=""/>
        <p:cNvGrpSpPr/>
        <p:nvPr/>
      </p:nvGrpSpPr>
      <p:grpSpPr>
        <a:xfrm>
          <a:off x="0" y="0"/>
          <a:ext cx="0" cy="0"/>
          <a:chOff x="0" y="0"/>
          <a:chExt cx="0" cy="0"/>
        </a:xfrm>
      </p:grpSpPr>
      <p:pic>
        <p:nvPicPr>
          <p:cNvPr id="3" name="Object 6"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 y="1589"/>
            <a:ext cx="1953"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frame line bottom"/>
          <p:cNvCxnSpPr/>
          <p:nvPr/>
        </p:nvCxnSpPr>
        <p:spPr>
          <a:xfrm rot="5400000" flipH="1" flipV="1">
            <a:off x="6088185" y="929298"/>
            <a:ext cx="0" cy="10847754"/>
          </a:xfrm>
          <a:prstGeom prst="bentConnector2">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 name="frame line"/>
          <p:cNvCxnSpPr/>
          <p:nvPr/>
        </p:nvCxnSpPr>
        <p:spPr>
          <a:xfrm rot="5400000" flipH="1" flipV="1">
            <a:off x="5938899" y="-4910198"/>
            <a:ext cx="179388" cy="10990384"/>
          </a:xfrm>
          <a:prstGeom prst="bentConnector2">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graphicFrame>
        <p:nvGraphicFramePr>
          <p:cNvPr id="6" name="Object 5" hidden="1"/>
          <p:cNvGraphicFramePr>
            <a:graphicFrameLocks noChangeAspect="1"/>
          </p:cNvGraphicFramePr>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2050" r:id="rId4" imgW="12700" imgH="12700" progId="">
                  <p:embed/>
                </p:oleObj>
              </mc:Choice>
              <mc:Fallback>
                <p:oleObj r:id="rId4" imgW="12700" imgH="12700" progId="">
                  <p:embed/>
                  <p:pic>
                    <p:nvPicPr>
                      <p:cNvPr id="6" name="Object 5" hidden="1"/>
                      <p:cNvPicPr>
                        <a:picLocks noChangeAspect="1"/>
                      </p:cNvPicPr>
                      <p:nvPr/>
                    </p:nvPicPr>
                    <p:blipFill>
                      <a:blip r:embed="rId5"/>
                      <a:stretch>
                        <a:fillRect/>
                      </a:stretch>
                    </p:blipFill>
                    <p:spPr>
                      <a:xfrm>
                        <a:off x="1955" y="1589"/>
                        <a:ext cx="1953" cy="1587"/>
                      </a:xfrm>
                      <a:prstGeom prst="rect">
                        <a:avLst/>
                      </a:prstGeom>
                      <a:noFill/>
                      <a:ln w="9525">
                        <a:noFill/>
                      </a:ln>
                    </p:spPr>
                  </p:pic>
                </p:oleObj>
              </mc:Fallback>
            </mc:AlternateContent>
          </a:graphicData>
        </a:graphic>
      </p:graphicFrame>
      <p:sp>
        <p:nvSpPr>
          <p:cNvPr id="2" name="Title 1"/>
          <p:cNvSpPr>
            <a:spLocks noGrp="1"/>
          </p:cNvSpPr>
          <p:nvPr>
            <p:ph type="title"/>
          </p:nvPr>
        </p:nvSpPr>
        <p:spPr>
          <a:xfrm>
            <a:off x="262557" y="833737"/>
            <a:ext cx="10847999" cy="320601"/>
          </a:xfrm>
          <a:prstGeom prst="rect">
            <a:avLst/>
          </a:prstGeom>
        </p:spPr>
        <p:txBody>
          <a:bodyPr>
            <a:noAutofit/>
          </a:bodyPr>
          <a:lstStyle>
            <a:lvl1pPr>
              <a:defRPr sz="2800" i="0">
                <a:solidFill>
                  <a:srgbClr val="7030A0"/>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en-US" noProof="1"/>
          </a:p>
        </p:txBody>
      </p:sp>
      <p:sp>
        <p:nvSpPr>
          <p:cNvPr id="7" name="Slide Number Placeholder 4"/>
          <p:cNvSpPr>
            <a:spLocks noGrp="1"/>
          </p:cNvSpPr>
          <p:nvPr>
            <p:ph type="sldNum" sz="quarter" idx="10"/>
          </p:nvPr>
        </p:nvSpPr>
        <p:spPr>
          <a:xfrm>
            <a:off x="10673416" y="6356350"/>
            <a:ext cx="2743200" cy="365125"/>
          </a:xfrm>
          <a:prstGeom prst="rect">
            <a:avLst/>
          </a:prstGeom>
        </p:spPr>
        <p:txBody>
          <a:bodyPr/>
          <a:lstStyle>
            <a:lvl1pPr>
              <a:defRPr/>
            </a:lvl1pPr>
          </a:lstStyle>
          <a:p>
            <a:fld id="{FAF18E28-86F5-494D-966F-10CF14692C22}" type="slidenum">
              <a:rPr lang="zh-CN" altLang="en-US" smtClean="0"/>
              <a:t>‹#›</a:t>
            </a:fld>
            <a:endParaRPr lang="zh-CN" altLang="en-US"/>
          </a:p>
        </p:txBody>
      </p:sp>
      <p:pic>
        <p:nvPicPr>
          <p:cNvPr id="9" name="图片 8">
            <a:extLst>
              <a:ext uri="{FF2B5EF4-FFF2-40B4-BE49-F238E27FC236}">
                <a16:creationId xmlns:a16="http://schemas.microsoft.com/office/drawing/2014/main" id="{9CDF6362-2F87-400F-9F5C-E3F0C3D03B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954" y="69423"/>
            <a:ext cx="2076183" cy="659038"/>
          </a:xfrm>
          <a:prstGeom prst="rect">
            <a:avLst/>
          </a:prstGeom>
        </p:spPr>
      </p:pic>
      <p:sp>
        <p:nvSpPr>
          <p:cNvPr id="10" name="内容占位符 2">
            <a:extLst>
              <a:ext uri="{FF2B5EF4-FFF2-40B4-BE49-F238E27FC236}">
                <a16:creationId xmlns:a16="http://schemas.microsoft.com/office/drawing/2014/main" id="{AA074F92-346A-48EF-BE45-E6E7514B12FD}"/>
              </a:ext>
            </a:extLst>
          </p:cNvPr>
          <p:cNvSpPr>
            <a:spLocks noGrp="1"/>
          </p:cNvSpPr>
          <p:nvPr>
            <p:ph idx="1"/>
          </p:nvPr>
        </p:nvSpPr>
        <p:spPr>
          <a:xfrm>
            <a:off x="664308" y="1575960"/>
            <a:ext cx="10515600" cy="4351338"/>
          </a:xfrm>
        </p:spPr>
        <p:txBody>
          <a:bodyPr>
            <a:normAutofit/>
          </a:bodyPr>
          <a:lstStyle>
            <a:lvl1pPr>
              <a:buNone/>
              <a:defRPr sz="2400">
                <a:latin typeface="仿宋" panose="02010609060101010101" pitchFamily="49" charset="-122"/>
                <a:ea typeface="仿宋" panose="02010609060101010101" pitchFamily="49" charset="-122"/>
              </a:defRPr>
            </a:lvl1pPr>
            <a:lvl2pPr>
              <a:defRPr sz="2000">
                <a:latin typeface="仿宋" panose="02010609060101010101" pitchFamily="49" charset="-122"/>
                <a:ea typeface="仿宋" panose="02010609060101010101" pitchFamily="49" charset="-122"/>
              </a:defRPr>
            </a:lvl2pPr>
            <a:lvl3pPr>
              <a:defRPr sz="1800">
                <a:latin typeface="仿宋" panose="02010609060101010101" pitchFamily="49" charset="-122"/>
                <a:ea typeface="仿宋" panose="02010609060101010101" pitchFamily="49" charset="-122"/>
              </a:defRPr>
            </a:lvl3pPr>
            <a:lvl4pPr>
              <a:defRPr sz="1600">
                <a:latin typeface="仿宋" panose="02010609060101010101" pitchFamily="49" charset="-122"/>
                <a:ea typeface="仿宋" panose="02010609060101010101" pitchFamily="49" charset="-122"/>
              </a:defRPr>
            </a:lvl4pPr>
            <a:lvl5pPr>
              <a:defRPr sz="1600">
                <a:latin typeface="仿宋" panose="02010609060101010101" pitchFamily="49" charset="-122"/>
                <a:ea typeface="仿宋"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2927843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gradFill rotWithShape="0">
          <a:gsLst>
            <a:gs pos="0">
              <a:srgbClr val="EBEAEA"/>
            </a:gs>
            <a:gs pos="50000">
              <a:srgbClr val="E4E3E3"/>
            </a:gs>
            <a:gs pos="100000">
              <a:srgbClr val="BCBBBB"/>
            </a:gs>
          </a:gsLst>
          <a:lin ang="5400000"/>
        </a:gradFill>
        <a:effectLst/>
      </p:bgPr>
    </p:bg>
    <p:spTree>
      <p:nvGrpSpPr>
        <p:cNvPr id="1" name=""/>
        <p:cNvGrpSpPr/>
        <p:nvPr/>
      </p:nvGrpSpPr>
      <p:grpSpPr>
        <a:xfrm>
          <a:off x="0" y="0"/>
          <a:ext cx="0" cy="0"/>
          <a:chOff x="0" y="0"/>
          <a:chExt cx="0" cy="0"/>
        </a:xfrm>
      </p:grpSpPr>
      <p:pic>
        <p:nvPicPr>
          <p:cNvPr id="2"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页脚占位符 2"/>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灯片编号占位符 3"/>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41034FC-2551-4E15-8C9D-7D3B05CEA20E}"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765076977"/>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CBCA8A7-8102-4E58-AB61-2EC6A43C9F11}"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781136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noProof="1"/>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1"/>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D78E46B5-B242-4281-A8E6-FB89930AD7E6}"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619786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8A17372-66EF-44CE-938A-D2AAB7C1F9EC}"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250363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noProof="1"/>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9"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0335237-5697-4C8B-A58E-C52DC6DF24EA}"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252293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noProof="1"/>
              <a:t>Click to edit Master title style</a:t>
            </a:r>
          </a:p>
        </p:txBody>
      </p:sp>
      <p:sp>
        <p:nvSpPr>
          <p:cNvPr id="3"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905FBE3-14D5-4824-AB04-5AA358E04391}"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8693505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75C132A-B370-4871-8D21-55B5BF16D75C}"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619609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noProof="1"/>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1"/>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CD152F6-8D12-49FB-B1BD-69F3080D5A34}"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2955465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noProof="1"/>
              <a:t>Click to edit Master title style</a:t>
            </a:r>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1"/>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4B62E2D-AF45-40B3-BD99-2CAD151C1BC2}"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876699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C844CB9-C065-4032-8D24-7C17F897B559}"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8177575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0011384-85B0-4ACB-9311-AB43AE4FD4CF}"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9478943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61C10CF-09BF-4FC3-BA03-2255A04224C6}"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943247634"/>
      </p:ext>
    </p:extLst>
  </p:cSld>
  <p:clrMapOvr>
    <a:masterClrMapping/>
  </p:clrMapOvr>
  <p:transition advClick="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Text Slide">
    <p:spTree>
      <p:nvGrpSpPr>
        <p:cNvPr id="1" name=""/>
        <p:cNvGrpSpPr/>
        <p:nvPr/>
      </p:nvGrpSpPr>
      <p:grpSpPr>
        <a:xfrm>
          <a:off x="0" y="0"/>
          <a:ext cx="0" cy="0"/>
          <a:chOff x="0" y="0"/>
          <a:chExt cx="0" cy="0"/>
        </a:xfrm>
      </p:grpSpPr>
      <p:pic>
        <p:nvPicPr>
          <p:cNvPr id="3" name="Object 6"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 y="1589"/>
            <a:ext cx="1953"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frame line bottom"/>
          <p:cNvCxnSpPr/>
          <p:nvPr/>
        </p:nvCxnSpPr>
        <p:spPr>
          <a:xfrm rot="5400000" flipH="1" flipV="1">
            <a:off x="6088185" y="929298"/>
            <a:ext cx="0" cy="10847754"/>
          </a:xfrm>
          <a:prstGeom prst="bentConnector2">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 name="frame line"/>
          <p:cNvCxnSpPr/>
          <p:nvPr/>
        </p:nvCxnSpPr>
        <p:spPr>
          <a:xfrm rot="5400000" flipH="1" flipV="1">
            <a:off x="5938899" y="-4910198"/>
            <a:ext cx="179388" cy="10990384"/>
          </a:xfrm>
          <a:prstGeom prst="bentConnector2">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graphicFrame>
        <p:nvGraphicFramePr>
          <p:cNvPr id="6" name="Object 5" hidden="1"/>
          <p:cNvGraphicFramePr>
            <a:graphicFrameLocks noChangeAspect="1"/>
          </p:cNvGraphicFramePr>
          <p:nvPr userDrawn="1"/>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3074" r:id="rId4" imgW="12700" imgH="12700" progId="">
                  <p:embed/>
                </p:oleObj>
              </mc:Choice>
              <mc:Fallback>
                <p:oleObj r:id="rId4" imgW="12700" imgH="12700" progId="">
                  <p:embed/>
                  <p:pic>
                    <p:nvPicPr>
                      <p:cNvPr id="6" name="Object 5" hidden="1"/>
                      <p:cNvPicPr>
                        <a:picLocks noChangeAspect="1"/>
                      </p:cNvPicPr>
                      <p:nvPr/>
                    </p:nvPicPr>
                    <p:blipFill>
                      <a:blip r:embed="rId5"/>
                      <a:stretch>
                        <a:fillRect/>
                      </a:stretch>
                    </p:blipFill>
                    <p:spPr>
                      <a:xfrm>
                        <a:off x="1955" y="1589"/>
                        <a:ext cx="1953" cy="1587"/>
                      </a:xfrm>
                      <a:prstGeom prst="rect">
                        <a:avLst/>
                      </a:prstGeom>
                      <a:noFill/>
                      <a:ln w="9525">
                        <a:noFill/>
                      </a:ln>
                    </p:spPr>
                  </p:pic>
                </p:oleObj>
              </mc:Fallback>
            </mc:AlternateContent>
          </a:graphicData>
        </a:graphic>
      </p:graphicFrame>
      <p:sp>
        <p:nvSpPr>
          <p:cNvPr id="2" name="Title 1"/>
          <p:cNvSpPr>
            <a:spLocks noGrp="1"/>
          </p:cNvSpPr>
          <p:nvPr>
            <p:ph type="title"/>
          </p:nvPr>
        </p:nvSpPr>
        <p:spPr>
          <a:xfrm>
            <a:off x="677336" y="635004"/>
            <a:ext cx="10847999" cy="320601"/>
          </a:xfrm>
          <a:prstGeom prst="rect">
            <a:avLst/>
          </a:prstGeom>
        </p:spPr>
        <p:txBody>
          <a:bodyPr/>
          <a:lstStyle>
            <a:lvl1pPr>
              <a:defRPr i="0"/>
            </a:lvl1pPr>
          </a:lstStyle>
          <a:p>
            <a:r>
              <a:rPr lang="en-US" noProof="1"/>
              <a:t>Click to edit Master title style</a:t>
            </a:r>
          </a:p>
        </p:txBody>
      </p:sp>
      <p:sp>
        <p:nvSpPr>
          <p:cNvPr id="7" name="Slide Number Placeholder 4"/>
          <p:cNvSpPr>
            <a:spLocks noGrp="1"/>
          </p:cNvSpPr>
          <p:nvPr>
            <p:ph type="sldNum" sz="quarter" idx="10"/>
          </p:nvPr>
        </p:nvSpPr>
        <p:spPr>
          <a:xfrm>
            <a:off x="10673416" y="6356350"/>
            <a:ext cx="2743200" cy="365125"/>
          </a:xfrm>
          <a:prstGeom prst="rect">
            <a:avLst/>
          </a:prstGeom>
        </p:spPr>
        <p:txBody>
          <a:bodyPr/>
          <a:lstStyle>
            <a:lvl1pPr>
              <a:defRPr/>
            </a:lvl1pPr>
          </a:lstStyle>
          <a:p>
            <a:pPr>
              <a:defRPr/>
            </a:pPr>
            <a:fld id="{67025381-B7F7-4DFD-A5AF-1FFF34357F98}" type="slidenum">
              <a:rPr lang="en-US" altLang="en-US"/>
              <a:t>‹#›</a:t>
            </a:fld>
            <a:endParaRPr lang="en-US" altLang="en-US"/>
          </a:p>
        </p:txBody>
      </p:sp>
    </p:spTree>
    <p:extLst>
      <p:ext uri="{BB962C8B-B14F-4D97-AF65-F5344CB8AC3E}">
        <p14:creationId xmlns:p14="http://schemas.microsoft.com/office/powerpoint/2010/main" val="28242732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gradFill rotWithShape="0">
          <a:gsLst>
            <a:gs pos="0">
              <a:srgbClr val="EBEAEA"/>
            </a:gs>
            <a:gs pos="50000">
              <a:srgbClr val="E4E3E3"/>
            </a:gs>
            <a:gs pos="100000">
              <a:srgbClr val="BCBBBB"/>
            </a:gs>
          </a:gsLst>
          <a:lin ang="5400000"/>
        </a:gradFill>
        <a:effectLst/>
      </p:bgPr>
    </p:bg>
    <p:spTree>
      <p:nvGrpSpPr>
        <p:cNvPr id="1" name=""/>
        <p:cNvGrpSpPr/>
        <p:nvPr/>
      </p:nvGrpSpPr>
      <p:grpSpPr>
        <a:xfrm>
          <a:off x="0" y="0"/>
          <a:ext cx="0" cy="0"/>
          <a:chOff x="0" y="0"/>
          <a:chExt cx="0" cy="0"/>
        </a:xfrm>
      </p:grpSpPr>
      <p:pic>
        <p:nvPicPr>
          <p:cNvPr id="2"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页脚占位符 2"/>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灯片编号占位符 3"/>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41034FC-2551-4E15-8C9D-7D3B05CEA20E}"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2762137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CBCA8A7-8102-4E58-AB61-2EC6A43C9F11}"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7544976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noProof="1"/>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1"/>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D78E46B5-B242-4281-A8E6-FB89930AD7E6}"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8877206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8A17372-66EF-44CE-938A-D2AAB7C1F9EC}"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5626140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noProof="1"/>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9"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0335237-5697-4C8B-A58E-C52DC6DF24EA}"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7756593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noProof="1"/>
              <a:t>Click to edit Master title style</a:t>
            </a:r>
          </a:p>
        </p:txBody>
      </p:sp>
      <p:sp>
        <p:nvSpPr>
          <p:cNvPr id="3"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905FBE3-14D5-4824-AB04-5AA358E04391}"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9818913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75C132A-B370-4871-8D21-55B5BF16D75C}"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4366873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noProof="1"/>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1"/>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CD152F6-8D12-49FB-B1BD-69F3080D5A34}"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2722734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noProof="1"/>
              <a:t>Click to edit Master title style</a:t>
            </a:r>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1"/>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4B62E2D-AF45-40B3-BD99-2CAD151C1BC2}"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8147795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C844CB9-C065-4032-8D24-7C17F897B559}"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155707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0011384-85B0-4ACB-9311-AB43AE4FD4CF}"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10386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61C10CF-09BF-4FC3-BA03-2255A04224C6}"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818703648"/>
      </p:ext>
    </p:extLst>
  </p:cSld>
  <p:clrMapOvr>
    <a:masterClrMapping/>
  </p:clrMapOvr>
  <p:transition advClick="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Text Slide">
    <p:spTree>
      <p:nvGrpSpPr>
        <p:cNvPr id="1" name=""/>
        <p:cNvGrpSpPr/>
        <p:nvPr/>
      </p:nvGrpSpPr>
      <p:grpSpPr>
        <a:xfrm>
          <a:off x="0" y="0"/>
          <a:ext cx="0" cy="0"/>
          <a:chOff x="0" y="0"/>
          <a:chExt cx="0" cy="0"/>
        </a:xfrm>
      </p:grpSpPr>
      <p:pic>
        <p:nvPicPr>
          <p:cNvPr id="3" name="Object 6"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 y="1589"/>
            <a:ext cx="1953"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frame line bottom"/>
          <p:cNvCxnSpPr/>
          <p:nvPr/>
        </p:nvCxnSpPr>
        <p:spPr>
          <a:xfrm rot="5400000" flipH="1" flipV="1">
            <a:off x="6088185" y="929298"/>
            <a:ext cx="0" cy="10847754"/>
          </a:xfrm>
          <a:prstGeom prst="bentConnector2">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 name="frame line"/>
          <p:cNvCxnSpPr/>
          <p:nvPr/>
        </p:nvCxnSpPr>
        <p:spPr>
          <a:xfrm rot="5400000" flipH="1" flipV="1">
            <a:off x="5938899" y="-4910198"/>
            <a:ext cx="179388" cy="10990384"/>
          </a:xfrm>
          <a:prstGeom prst="bentConnector2">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77336" y="635004"/>
            <a:ext cx="10847999" cy="320601"/>
          </a:xfrm>
          <a:prstGeom prst="rect">
            <a:avLst/>
          </a:prstGeom>
        </p:spPr>
        <p:txBody>
          <a:bodyPr/>
          <a:lstStyle>
            <a:lvl1pPr>
              <a:defRPr i="0"/>
            </a:lvl1pPr>
          </a:lstStyle>
          <a:p>
            <a:r>
              <a:rPr lang="en-US" noProof="1"/>
              <a:t>Click to edit Master title style</a:t>
            </a:r>
          </a:p>
        </p:txBody>
      </p:sp>
      <p:sp>
        <p:nvSpPr>
          <p:cNvPr id="7" name="Slide Number Placeholder 4"/>
          <p:cNvSpPr>
            <a:spLocks noGrp="1"/>
          </p:cNvSpPr>
          <p:nvPr>
            <p:ph type="sldNum" sz="quarter" idx="10"/>
          </p:nvPr>
        </p:nvSpPr>
        <p:spPr>
          <a:xfrm>
            <a:off x="10673416" y="6356350"/>
            <a:ext cx="2743200" cy="365125"/>
          </a:xfrm>
          <a:prstGeom prst="rect">
            <a:avLst/>
          </a:prstGeom>
        </p:spPr>
        <p:txBody>
          <a:bodyPr/>
          <a:lstStyle>
            <a:lvl1pPr>
              <a:defRPr/>
            </a:lvl1pPr>
          </a:lstStyle>
          <a:p>
            <a:pPr>
              <a:defRPr/>
            </a:pPr>
            <a:fld id="{67025381-B7F7-4DFD-A5AF-1FFF34357F98}" type="slidenum">
              <a:rPr lang="en-US" altLang="en-US"/>
              <a:t>‹#›</a:t>
            </a:fld>
            <a:endParaRPr lang="en-US" altLang="en-US"/>
          </a:p>
        </p:txBody>
      </p:sp>
    </p:spTree>
    <p:extLst>
      <p:ext uri="{BB962C8B-B14F-4D97-AF65-F5344CB8AC3E}">
        <p14:creationId xmlns:p14="http://schemas.microsoft.com/office/powerpoint/2010/main" val="1109624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79"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 name="Date Placeholder 3"/>
          <p:cNvSpPr>
            <a:spLocks noGrp="1"/>
          </p:cNvSpPr>
          <p:nvPr>
            <p:ph type="dt" sz="half" idx="2"/>
          </p:nvPr>
        </p:nvSpPr>
        <p:spPr>
          <a:xfrm>
            <a:off x="838200" y="6356350"/>
            <a:ext cx="2743200" cy="365125"/>
          </a:xfrm>
          <a:prstGeom prst="rect">
            <a:avLst/>
          </a:prstGeom>
        </p:spPr>
        <p:txBody>
          <a:bodyPr/>
          <a:lstStyle>
            <a:lvl1pPr eaLnBrk="1" fontAlgn="auto" hangingPunct="1">
              <a:spcBef>
                <a:spcPts val="0"/>
              </a:spcBef>
              <a:spcAft>
                <a:spcPts val="0"/>
              </a:spcAft>
              <a:buFontTx/>
              <a:buNone/>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Footer Placeholder 4"/>
          <p:cNvSpPr>
            <a:spLocks noGrp="1"/>
          </p:cNvSpPr>
          <p:nvPr>
            <p:ph type="ftr" sz="quarter" idx="3"/>
          </p:nvPr>
        </p:nvSpPr>
        <p:spPr>
          <a:xfrm>
            <a:off x="4038600" y="6356350"/>
            <a:ext cx="4114800" cy="365125"/>
          </a:xfrm>
          <a:prstGeom prst="rect">
            <a:avLst/>
          </a:prstGeom>
        </p:spPr>
        <p:txBody>
          <a:bodyPr/>
          <a:lstStyle>
            <a:lvl1pPr eaLnBrk="1" fontAlgn="auto" hangingPunct="1">
              <a:spcBef>
                <a:spcPts val="0"/>
              </a:spcBef>
              <a:spcAft>
                <a:spcPts val="0"/>
              </a:spcAft>
              <a:buFontTx/>
              <a:buNone/>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8155D37-1729-4B5E-8E40-BE7325B587FA}"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53700639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 name="Date Placeholder 3"/>
          <p:cNvSpPr>
            <a:spLocks noGrp="1"/>
          </p:cNvSpPr>
          <p:nvPr>
            <p:ph type="dt" sz="half" idx="2"/>
          </p:nvPr>
        </p:nvSpPr>
        <p:spPr>
          <a:xfrm>
            <a:off x="838200" y="6356350"/>
            <a:ext cx="2743200" cy="365125"/>
          </a:xfrm>
          <a:prstGeom prst="rect">
            <a:avLst/>
          </a:prstGeom>
        </p:spPr>
        <p:txBody>
          <a:bodyPr/>
          <a:lstStyle>
            <a:lvl1pPr eaLnBrk="1" fontAlgn="auto" hangingPunct="1">
              <a:spcBef>
                <a:spcPts val="0"/>
              </a:spcBef>
              <a:spcAft>
                <a:spcPts val="0"/>
              </a:spcAft>
              <a:buFontTx/>
              <a:buNone/>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Footer Placeholder 4"/>
          <p:cNvSpPr>
            <a:spLocks noGrp="1"/>
          </p:cNvSpPr>
          <p:nvPr>
            <p:ph type="ftr" sz="quarter" idx="3"/>
          </p:nvPr>
        </p:nvSpPr>
        <p:spPr>
          <a:xfrm>
            <a:off x="4038600" y="6356350"/>
            <a:ext cx="4114800" cy="365125"/>
          </a:xfrm>
          <a:prstGeom prst="rect">
            <a:avLst/>
          </a:prstGeom>
        </p:spPr>
        <p:txBody>
          <a:bodyPr/>
          <a:lstStyle>
            <a:lvl1pPr eaLnBrk="1" fontAlgn="auto" hangingPunct="1">
              <a:spcBef>
                <a:spcPts val="0"/>
              </a:spcBef>
              <a:spcAft>
                <a:spcPts val="0"/>
              </a:spcAft>
              <a:buFontTx/>
              <a:buNone/>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8155D37-1729-4B5E-8E40-BE7325B587FA}" type="slidenum">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90955859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6.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8.xml"/><Relationship Id="rId5" Type="http://schemas.openxmlformats.org/officeDocument/2006/relationships/image" Target="../media/image13.emf"/><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1.xml"/><Relationship Id="rId1" Type="http://schemas.openxmlformats.org/officeDocument/2006/relationships/tags" Target="../tags/tag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image" Target="../media/image8.png"/><Relationship Id="rId2" Type="http://schemas.openxmlformats.org/officeDocument/2006/relationships/tags" Target="../tags/tag3.xml"/><Relationship Id="rId16" Type="http://schemas.openxmlformats.org/officeDocument/2006/relationships/notesSlide" Target="../notesSlides/notesSlide2.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41.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1.xml"/><Relationship Id="rId1" Type="http://schemas.openxmlformats.org/officeDocument/2006/relationships/tags" Target="../tags/tag1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1.xml"/><Relationship Id="rId5" Type="http://schemas.openxmlformats.org/officeDocument/2006/relationships/chart" Target="../charts/chart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1.xml"/><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41034FC-2551-4E15-8C9D-7D3B05CEA20E}" type="slidenum">
              <a:rPr kumimoji="0" lang="zh-CN" altLang="en-US" sz="1800" b="0" i="0" u="none" strike="noStrike" kern="1200" cap="none" spc="0" normalizeH="0" baseline="0" noProof="0">
                <a:ln>
                  <a:noFill/>
                </a:ln>
                <a:solidFill>
                  <a:prstClr val="black"/>
                </a:solidFill>
                <a:effectLst/>
                <a:uLnTx/>
                <a:uFillTx/>
                <a:latin typeface="+mn-lt"/>
                <a:ea typeface="微软雅黑"/>
                <a:cs typeface="+mn-ea"/>
                <a:sym typeface="+mn-lt"/>
              </a:rPr>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t>0</a:t>
            </a:fld>
            <a:endParaRPr kumimoji="0" lang="zh-CN" altLang="en-US" sz="1800" b="0" i="0" u="none" strike="noStrike" kern="1200" cap="none" spc="0" normalizeH="0" baseline="0" noProof="0">
              <a:ln>
                <a:noFill/>
              </a:ln>
              <a:solidFill>
                <a:prstClr val="black"/>
              </a:solidFill>
              <a:effectLst/>
              <a:uLnTx/>
              <a:uFillTx/>
              <a:latin typeface="+mn-lt"/>
              <a:ea typeface="微软雅黑"/>
              <a:cs typeface="+mn-ea"/>
              <a:sym typeface="+mn-lt"/>
            </a:endParaRPr>
          </a:p>
        </p:txBody>
      </p:sp>
      <p:pic>
        <p:nvPicPr>
          <p:cNvPr id="4" name="图片 3" descr="/Users/langhang/Desktop/冯连坤/光大理财/20200910山海学院物料黄南/A-01.jpgA-01"/>
          <p:cNvPicPr>
            <a:picLocks noChangeAspect="1"/>
          </p:cNvPicPr>
          <p:nvPr/>
        </p:nvPicPr>
        <p:blipFill>
          <a:blip r:embed="rId3"/>
          <a:srcRect/>
          <a:stretch>
            <a:fillRect/>
          </a:stretch>
        </p:blipFill>
        <p:spPr>
          <a:xfrm>
            <a:off x="-3444" y="-23598"/>
            <a:ext cx="12195175" cy="6858000"/>
          </a:xfrm>
          <a:prstGeom prst="rect">
            <a:avLst/>
          </a:prstGeom>
        </p:spPr>
      </p:pic>
      <p:sp>
        <p:nvSpPr>
          <p:cNvPr id="5124" name="矩形 1"/>
          <p:cNvSpPr>
            <a:spLocks noChangeArrowheads="1"/>
          </p:cNvSpPr>
          <p:nvPr/>
        </p:nvSpPr>
        <p:spPr bwMode="auto">
          <a:xfrm>
            <a:off x="1080817" y="1933251"/>
            <a:ext cx="10026651" cy="1493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FFFFF"/>
                </a:solidFill>
                <a:effectLst/>
                <a:uLnTx/>
                <a:uFillTx/>
                <a:latin typeface="Calibri" panose="020F0502020204030204" pitchFamily="34" charset="0"/>
                <a:ea typeface="微软雅黑"/>
                <a:cs typeface="+mn-ea"/>
                <a:sym typeface="+mn-lt"/>
              </a:rPr>
              <a:t>阳光橙增盈双创进取（</a:t>
            </a:r>
            <a:r>
              <a:rPr kumimoji="0" lang="en-US" altLang="zh-CN" sz="3200" b="1" i="0" u="none" strike="noStrike" kern="1200" cap="none" spc="0" normalizeH="0" baseline="0" noProof="0" dirty="0">
                <a:ln>
                  <a:noFill/>
                </a:ln>
                <a:solidFill>
                  <a:srgbClr val="FFFFFF"/>
                </a:solidFill>
                <a:effectLst/>
                <a:uLnTx/>
                <a:uFillTx/>
                <a:latin typeface="Calibri" panose="020F0502020204030204" pitchFamily="34" charset="0"/>
                <a:ea typeface="微软雅黑"/>
                <a:cs typeface="+mn-ea"/>
                <a:sym typeface="+mn-lt"/>
              </a:rPr>
              <a:t>182</a:t>
            </a:r>
            <a:r>
              <a:rPr kumimoji="0" lang="zh-CN" altLang="en-US" sz="3200" b="1" i="0" u="none" strike="noStrike" kern="1200" cap="none" spc="0" normalizeH="0" baseline="0" noProof="0" dirty="0">
                <a:ln>
                  <a:noFill/>
                </a:ln>
                <a:solidFill>
                  <a:srgbClr val="FFFFFF"/>
                </a:solidFill>
                <a:effectLst/>
                <a:uLnTx/>
                <a:uFillTx/>
                <a:latin typeface="Calibri" panose="020F0502020204030204" pitchFamily="34" charset="0"/>
                <a:ea typeface="微软雅黑"/>
                <a:cs typeface="+mn-ea"/>
                <a:sym typeface="+mn-lt"/>
              </a:rPr>
              <a:t>天最低持有）理财产品介绍</a:t>
            </a:r>
            <a:endParaRPr kumimoji="0" lang="en-US" altLang="zh-CN" sz="3200" b="0" i="0" u="none" strike="noStrike" kern="1200" cap="none" spc="150" normalizeH="0" baseline="0" noProof="0" dirty="0">
              <a:ln>
                <a:noFill/>
              </a:ln>
              <a:solidFill>
                <a:srgbClr val="FFFFFF"/>
              </a:solidFill>
              <a:effectLst/>
              <a:uLnTx/>
              <a:uFillTx/>
              <a:latin typeface="Calibri" panose="020F0502020204030204" pitchFamily="34" charset="0"/>
              <a:ea typeface="微软雅黑"/>
              <a:cs typeface="+mn-ea"/>
              <a:sym typeface="+mn-lt"/>
            </a:endParaRPr>
          </a:p>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en-US" altLang="zh-CN" sz="3200" b="0" i="0" u="none" strike="noStrike" kern="1200" cap="none" spc="150" normalizeH="0" baseline="0" noProof="0" dirty="0">
                <a:ln>
                  <a:noFill/>
                </a:ln>
                <a:solidFill>
                  <a:srgbClr val="FFFFFF"/>
                </a:solidFill>
                <a:effectLst/>
                <a:uLnTx/>
                <a:uFillTx/>
                <a:latin typeface="Calibri" panose="020F0502020204030204" pitchFamily="34" charset="0"/>
                <a:ea typeface="微软雅黑"/>
                <a:cs typeface="+mn-ea"/>
                <a:sym typeface="+mn-lt"/>
              </a:rPr>
              <a:t> </a:t>
            </a:r>
            <a:endParaRPr kumimoji="0" lang="zh-CN" altLang="en-US" sz="3200" b="0" i="0" u="none" strike="noStrike" kern="1200" cap="none" spc="150" normalizeH="0" baseline="0" noProof="0" dirty="0">
              <a:ln>
                <a:noFill/>
              </a:ln>
              <a:solidFill>
                <a:srgbClr val="FFFFFF"/>
              </a:solidFill>
              <a:effectLst/>
              <a:uLnTx/>
              <a:uFillTx/>
              <a:latin typeface="Calibri" panose="020F0502020204030204" pitchFamily="34" charset="0"/>
              <a:ea typeface="微软雅黑"/>
              <a:cs typeface="+mn-ea"/>
              <a:sym typeface="+mn-lt"/>
            </a:endParaRPr>
          </a:p>
        </p:txBody>
      </p:sp>
      <p:sp>
        <p:nvSpPr>
          <p:cNvPr id="5125" name="文本框 7"/>
          <p:cNvSpPr txBox="1">
            <a:spLocks noChangeArrowheads="1"/>
          </p:cNvSpPr>
          <p:nvPr/>
        </p:nvSpPr>
        <p:spPr bwMode="auto">
          <a:xfrm>
            <a:off x="4754493" y="3536626"/>
            <a:ext cx="2540000" cy="926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微软雅黑"/>
                <a:cs typeface="+mn-ea"/>
                <a:sym typeface="+mn-lt"/>
              </a:rPr>
              <a:t>光大理财 </a:t>
            </a:r>
            <a:endPar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微软雅黑"/>
              <a:cs typeface="+mn-ea"/>
              <a:sym typeface="+mn-lt"/>
            </a:endParaRPr>
          </a:p>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FFFFFF"/>
                </a:solidFill>
                <a:effectLst/>
                <a:uLnTx/>
                <a:uFillTx/>
                <a:latin typeface="Calibri" panose="020F0502020204030204" pitchFamily="34" charset="0"/>
                <a:ea typeface="微软雅黑"/>
                <a:cs typeface="+mn-ea"/>
                <a:sym typeface="+mn-lt"/>
              </a:rPr>
              <a:t>2021.08</a:t>
            </a:r>
          </a:p>
        </p:txBody>
      </p:sp>
      <p:sp>
        <p:nvSpPr>
          <p:cNvPr id="5126" name="文本框 7"/>
          <p:cNvSpPr txBox="1">
            <a:spLocks noChangeArrowheads="1"/>
          </p:cNvSpPr>
          <p:nvPr/>
        </p:nvSpPr>
        <p:spPr bwMode="auto">
          <a:xfrm>
            <a:off x="2139950" y="4725035"/>
            <a:ext cx="7908925" cy="58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微软雅黑"/>
                <a:cs typeface="+mn-ea"/>
                <a:sym typeface="+mn-lt"/>
              </a:rPr>
              <a:t>以终为始  科技为舟  担负责任  专业致远</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微软雅黑"/>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8978415-4234-4C8A-A10A-BDD7768817DF}"/>
              </a:ext>
            </a:extLst>
          </p:cNvPr>
          <p:cNvSpPr>
            <a:spLocks noGrp="1"/>
          </p:cNvSpPr>
          <p:nvPr>
            <p:ph type="sldNum" sz="quarter" idx="10"/>
          </p:nvPr>
        </p:nvSpPr>
        <p:spPr/>
        <p:txBody>
          <a:bodyPr/>
          <a:lstStyle/>
          <a:p>
            <a:pPr>
              <a:defRPr/>
            </a:pPr>
            <a:fld id="{67025381-B7F7-4DFD-A5AF-1FFF34357F98}" type="slidenum">
              <a:rPr lang="en-US" altLang="en-US" smtClean="0"/>
              <a:t>9</a:t>
            </a:fld>
            <a:endParaRPr lang="en-US" altLang="en-US"/>
          </a:p>
        </p:txBody>
      </p:sp>
      <p:pic>
        <p:nvPicPr>
          <p:cNvPr id="4" name="图片 3">
            <a:extLst>
              <a:ext uri="{FF2B5EF4-FFF2-40B4-BE49-F238E27FC236}">
                <a16:creationId xmlns:a16="http://schemas.microsoft.com/office/drawing/2014/main" id="{72EA79E7-913A-49D5-AF97-DC985408CBBE}"/>
              </a:ext>
            </a:extLst>
          </p:cNvPr>
          <p:cNvPicPr>
            <a:picLocks noChangeAspect="1"/>
          </p:cNvPicPr>
          <p:nvPr/>
        </p:nvPicPr>
        <p:blipFill>
          <a:blip r:embed="rId4"/>
          <a:stretch>
            <a:fillRect/>
          </a:stretch>
        </p:blipFill>
        <p:spPr>
          <a:xfrm>
            <a:off x="118954" y="69423"/>
            <a:ext cx="2076183" cy="659038"/>
          </a:xfrm>
          <a:prstGeom prst="rect">
            <a:avLst/>
          </a:prstGeom>
        </p:spPr>
      </p:pic>
      <p:sp>
        <p:nvSpPr>
          <p:cNvPr id="5" name="标题 3">
            <a:extLst>
              <a:ext uri="{FF2B5EF4-FFF2-40B4-BE49-F238E27FC236}">
                <a16:creationId xmlns:a16="http://schemas.microsoft.com/office/drawing/2014/main" id="{467C8C39-480F-4053-8030-35C8D43EADDA}"/>
              </a:ext>
            </a:extLst>
          </p:cNvPr>
          <p:cNvSpPr txBox="1">
            <a:spLocks/>
          </p:cNvSpPr>
          <p:nvPr/>
        </p:nvSpPr>
        <p:spPr>
          <a:xfrm>
            <a:off x="600875" y="714803"/>
            <a:ext cx="10098914" cy="555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i="0" kern="1200">
                <a:solidFill>
                  <a:schemeClr val="tx1"/>
                </a:solidFill>
                <a:latin typeface="+mj-lt"/>
                <a:ea typeface="+mj-ea"/>
                <a:cs typeface="+mj-cs"/>
              </a:defRPr>
            </a:lvl1pPr>
          </a:lstStyle>
          <a:p>
            <a:r>
              <a:rPr lang="en-US" altLang="zh-CN" sz="2800" b="1" dirty="0">
                <a:solidFill>
                  <a:srgbClr val="7030A0"/>
                </a:solidFill>
                <a:latin typeface="微软雅黑" panose="020B0503020204020204" pitchFamily="34" charset="-122"/>
                <a:ea typeface="微软雅黑" panose="020B0503020204020204" pitchFamily="34" charset="-122"/>
              </a:rPr>
              <a:t>2.2 </a:t>
            </a:r>
            <a:r>
              <a:rPr lang="zh-CN" altLang="en-US" sz="2800" b="1" dirty="0">
                <a:solidFill>
                  <a:srgbClr val="7030A0"/>
                </a:solidFill>
                <a:latin typeface="微软雅黑" panose="020B0503020204020204" pitchFamily="34" charset="-122"/>
                <a:ea typeface="微软雅黑" panose="020B0503020204020204" pitchFamily="34" charset="-122"/>
              </a:rPr>
              <a:t>投资流程：研究驱动的投资决策体系</a:t>
            </a:r>
          </a:p>
        </p:txBody>
      </p:sp>
      <p:sp>
        <p:nvSpPr>
          <p:cNvPr id="6" name="矩形 5">
            <a:extLst>
              <a:ext uri="{FF2B5EF4-FFF2-40B4-BE49-F238E27FC236}">
                <a16:creationId xmlns:a16="http://schemas.microsoft.com/office/drawing/2014/main" id="{386357B4-6963-4733-B2CA-A8A333B779A5}"/>
              </a:ext>
            </a:extLst>
          </p:cNvPr>
          <p:cNvSpPr/>
          <p:nvPr/>
        </p:nvSpPr>
        <p:spPr>
          <a:xfrm>
            <a:off x="387526" y="671269"/>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solidFill>
                <a:srgbClr val="000000"/>
              </a:solidFill>
              <a:latin typeface="Arial" panose="020B0604020202020204"/>
              <a:ea typeface="微软雅黑" panose="020B0503020204020204" charset="-122"/>
              <a:sym typeface="+mn-lt"/>
            </a:endParaRPr>
          </a:p>
        </p:txBody>
      </p:sp>
      <p:sp>
        <p:nvSpPr>
          <p:cNvPr id="33" name="文本框 32">
            <a:extLst>
              <a:ext uri="{FF2B5EF4-FFF2-40B4-BE49-F238E27FC236}">
                <a16:creationId xmlns:a16="http://schemas.microsoft.com/office/drawing/2014/main" id="{27A659AE-ABD0-4674-A598-4EAE75948F5C}"/>
              </a:ext>
            </a:extLst>
          </p:cNvPr>
          <p:cNvSpPr txBox="1"/>
          <p:nvPr/>
        </p:nvSpPr>
        <p:spPr>
          <a:xfrm>
            <a:off x="600875" y="1477212"/>
            <a:ext cx="10711614" cy="707886"/>
          </a:xfrm>
          <a:prstGeom prst="rect">
            <a:avLst/>
          </a:prstGeom>
          <a:noFill/>
        </p:spPr>
        <p:txBody>
          <a:bodyPr wrap="square" rtlCol="0">
            <a:spAutoFit/>
          </a:bodyPr>
          <a:lstStyle/>
          <a:p>
            <a:pPr marL="285750" indent="-285750" algn="just">
              <a:spcBef>
                <a:spcPts val="600"/>
              </a:spcBef>
              <a:spcAft>
                <a:spcPts val="600"/>
              </a:spcAft>
              <a:buFont typeface="Wingdings" panose="05000000000000000000" pitchFamily="2" charset="2"/>
              <a:buChar char="p"/>
            </a:pPr>
            <a:r>
              <a:rPr lang="zh-CN" altLang="en-US" sz="2000" dirty="0">
                <a:solidFill>
                  <a:srgbClr val="000000"/>
                </a:solidFill>
                <a:ea typeface="微软雅黑"/>
                <a:cs typeface="+mn-ea"/>
                <a:sym typeface="+mn-lt"/>
              </a:rPr>
              <a:t>发挥光大理财的大类资产配置和平台优势，通过“</a:t>
            </a:r>
            <a:r>
              <a:rPr lang="zh-CN" altLang="en-US" sz="2000" b="1" dirty="0">
                <a:solidFill>
                  <a:srgbClr val="000000"/>
                </a:solidFill>
                <a:ea typeface="微软雅黑"/>
                <a:cs typeface="+mn-ea"/>
                <a:sym typeface="+mn-lt"/>
              </a:rPr>
              <a:t>基本面研究</a:t>
            </a:r>
            <a:r>
              <a:rPr lang="en-US" altLang="zh-CN" sz="2000" b="1" dirty="0">
                <a:solidFill>
                  <a:srgbClr val="000000"/>
                </a:solidFill>
                <a:ea typeface="微软雅黑"/>
                <a:cs typeface="+mn-ea"/>
                <a:sym typeface="+mn-lt"/>
              </a:rPr>
              <a:t>—</a:t>
            </a:r>
            <a:r>
              <a:rPr lang="zh-CN" altLang="en-US" sz="2000" b="1" dirty="0">
                <a:solidFill>
                  <a:srgbClr val="000000"/>
                </a:solidFill>
                <a:ea typeface="微软雅黑"/>
                <a:cs typeface="+mn-ea"/>
                <a:sym typeface="+mn-lt"/>
              </a:rPr>
              <a:t>资产动态平衡</a:t>
            </a:r>
            <a:r>
              <a:rPr lang="en-US" altLang="zh-CN" sz="2000" b="1" dirty="0">
                <a:solidFill>
                  <a:srgbClr val="000000"/>
                </a:solidFill>
                <a:ea typeface="微软雅黑"/>
                <a:cs typeface="+mn-ea"/>
                <a:sym typeface="+mn-lt"/>
              </a:rPr>
              <a:t>—</a:t>
            </a:r>
            <a:r>
              <a:rPr lang="zh-CN" altLang="en-US" sz="2000" b="1" dirty="0">
                <a:solidFill>
                  <a:srgbClr val="000000"/>
                </a:solidFill>
                <a:ea typeface="微软雅黑"/>
                <a:cs typeface="+mn-ea"/>
                <a:sym typeface="+mn-lt"/>
              </a:rPr>
              <a:t>优选资产及双创个股</a:t>
            </a:r>
            <a:r>
              <a:rPr lang="en-US" altLang="zh-CN" sz="2000" b="1" dirty="0">
                <a:solidFill>
                  <a:srgbClr val="000000"/>
                </a:solidFill>
                <a:ea typeface="微软雅黑"/>
                <a:cs typeface="+mn-ea"/>
                <a:sym typeface="+mn-lt"/>
              </a:rPr>
              <a:t>—</a:t>
            </a:r>
            <a:r>
              <a:rPr lang="zh-CN" altLang="en-US" sz="2000" b="1" dirty="0">
                <a:solidFill>
                  <a:srgbClr val="000000"/>
                </a:solidFill>
                <a:ea typeface="微软雅黑"/>
                <a:cs typeface="+mn-ea"/>
                <a:sym typeface="+mn-lt"/>
              </a:rPr>
              <a:t>业绩归因分析</a:t>
            </a:r>
            <a:r>
              <a:rPr lang="zh-CN" altLang="en-US" sz="2000" dirty="0">
                <a:solidFill>
                  <a:srgbClr val="000000"/>
                </a:solidFill>
                <a:ea typeface="微软雅黑"/>
                <a:cs typeface="+mn-ea"/>
                <a:sym typeface="+mn-lt"/>
              </a:rPr>
              <a:t>”四个步骤，提升产品业绩。</a:t>
            </a:r>
            <a:endParaRPr lang="en-US" altLang="zh-CN" sz="2000" dirty="0">
              <a:solidFill>
                <a:srgbClr val="000000"/>
              </a:solidFill>
              <a:ea typeface="微软雅黑"/>
              <a:cs typeface="+mn-ea"/>
              <a:sym typeface="+mn-lt"/>
            </a:endParaRPr>
          </a:p>
        </p:txBody>
      </p:sp>
      <p:grpSp>
        <p:nvGrpSpPr>
          <p:cNvPr id="34" name="33217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9A3C22C-1A7A-4ABF-AFB4-D05DA7912C70}"/>
              </a:ext>
            </a:extLst>
          </p:cNvPr>
          <p:cNvGrpSpPr>
            <a:grpSpLocks noChangeAspect="1"/>
          </p:cNvGrpSpPr>
          <p:nvPr>
            <p:custDataLst>
              <p:tags r:id="rId1"/>
            </p:custDataLst>
          </p:nvPr>
        </p:nvGrpSpPr>
        <p:grpSpPr>
          <a:xfrm>
            <a:off x="600875" y="2666495"/>
            <a:ext cx="10566176" cy="3208457"/>
            <a:chOff x="1121448" y="2229553"/>
            <a:chExt cx="10566176" cy="4820258"/>
          </a:xfrm>
        </p:grpSpPr>
        <p:cxnSp>
          <p:nvCxnSpPr>
            <p:cNvPr id="35" name="直接连接符 34">
              <a:extLst>
                <a:ext uri="{FF2B5EF4-FFF2-40B4-BE49-F238E27FC236}">
                  <a16:creationId xmlns:a16="http://schemas.microsoft.com/office/drawing/2014/main" id="{BE6928F6-C86E-4F18-8F62-A829A691D703}"/>
                </a:ext>
              </a:extLst>
            </p:cNvPr>
            <p:cNvCxnSpPr/>
            <p:nvPr/>
          </p:nvCxnSpPr>
          <p:spPr>
            <a:xfrm flipH="1">
              <a:off x="2336800" y="3036570"/>
              <a:ext cx="8439150" cy="0"/>
            </a:xfrm>
            <a:prstGeom prst="line">
              <a:avLst/>
            </a:prstGeom>
            <a:noFill/>
            <a:ln w="12700" cap="flat" cmpd="sng" algn="ctr">
              <a:solidFill>
                <a:srgbClr val="FFFFFF">
                  <a:lumMod val="75000"/>
                </a:srgbClr>
              </a:solidFill>
              <a:prstDash val="solid"/>
              <a:miter lim="800000"/>
            </a:ln>
            <a:effectLst/>
          </p:spPr>
        </p:cxnSp>
        <p:sp>
          <p:nvSpPr>
            <p:cNvPr id="36" name="îṧḻîḍê">
              <a:extLst>
                <a:ext uri="{FF2B5EF4-FFF2-40B4-BE49-F238E27FC236}">
                  <a16:creationId xmlns:a16="http://schemas.microsoft.com/office/drawing/2014/main" id="{9732F094-2C3A-4202-9C48-9EF75919247C}"/>
                </a:ext>
              </a:extLst>
            </p:cNvPr>
            <p:cNvSpPr/>
            <p:nvPr/>
          </p:nvSpPr>
          <p:spPr>
            <a:xfrm>
              <a:off x="3965578" y="2229553"/>
              <a:ext cx="1614714" cy="1614714"/>
            </a:xfrm>
            <a:prstGeom prst="plaque">
              <a:avLst/>
            </a:prstGeom>
            <a:solidFill>
              <a:srgbClr val="FFFFFF"/>
            </a:solidFill>
            <a:ln w="28575" cap="flat" cmpd="sng" algn="ctr">
              <a:solidFill>
                <a:srgbClr val="1689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lt"/>
                <a:ea typeface="微软雅黑"/>
                <a:cs typeface="+mn-cs"/>
              </a:endParaRPr>
            </a:p>
          </p:txBody>
        </p:sp>
        <p:sp>
          <p:nvSpPr>
            <p:cNvPr id="37" name="íṩ1íḑê">
              <a:extLst>
                <a:ext uri="{FF2B5EF4-FFF2-40B4-BE49-F238E27FC236}">
                  <a16:creationId xmlns:a16="http://schemas.microsoft.com/office/drawing/2014/main" id="{8186CFD2-21C8-495C-935E-EF156C73EBDA}"/>
                </a:ext>
              </a:extLst>
            </p:cNvPr>
            <p:cNvSpPr/>
            <p:nvPr/>
          </p:nvSpPr>
          <p:spPr>
            <a:xfrm>
              <a:off x="1287899" y="2229553"/>
              <a:ext cx="1614714" cy="1614714"/>
            </a:xfrm>
            <a:prstGeom prst="plaque">
              <a:avLst/>
            </a:prstGeom>
            <a:solidFill>
              <a:srgbClr val="FFFFFF"/>
            </a:solidFill>
            <a:ln w="28575" cap="flat" cmpd="sng" algn="ctr">
              <a:solidFill>
                <a:srgbClr val="4276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lt"/>
                <a:ea typeface="微软雅黑"/>
                <a:cs typeface="+mn-cs"/>
              </a:endParaRPr>
            </a:p>
          </p:txBody>
        </p:sp>
        <p:sp>
          <p:nvSpPr>
            <p:cNvPr id="38" name="îsľïḓè">
              <a:extLst>
                <a:ext uri="{FF2B5EF4-FFF2-40B4-BE49-F238E27FC236}">
                  <a16:creationId xmlns:a16="http://schemas.microsoft.com/office/drawing/2014/main" id="{2633700A-C4B6-40C9-BACB-35EBE603B79B}"/>
                </a:ext>
              </a:extLst>
            </p:cNvPr>
            <p:cNvSpPr/>
            <p:nvPr/>
          </p:nvSpPr>
          <p:spPr>
            <a:xfrm>
              <a:off x="9308799" y="2229553"/>
              <a:ext cx="1614714" cy="1614714"/>
            </a:xfrm>
            <a:prstGeom prst="plaque">
              <a:avLst/>
            </a:prstGeom>
            <a:solidFill>
              <a:srgbClr val="FFFFFF"/>
            </a:solidFill>
            <a:ln w="28575" cap="flat" cmpd="sng" algn="ctr">
              <a:solidFill>
                <a:srgbClr val="1689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lt"/>
                <a:ea typeface="微软雅黑"/>
                <a:cs typeface="+mn-cs"/>
              </a:endParaRPr>
            </a:p>
          </p:txBody>
        </p:sp>
        <p:sp>
          <p:nvSpPr>
            <p:cNvPr id="39" name="íṥḷîḍe">
              <a:extLst>
                <a:ext uri="{FF2B5EF4-FFF2-40B4-BE49-F238E27FC236}">
                  <a16:creationId xmlns:a16="http://schemas.microsoft.com/office/drawing/2014/main" id="{BDFCB59D-88EC-45BF-82DB-FBBF7161C680}"/>
                </a:ext>
              </a:extLst>
            </p:cNvPr>
            <p:cNvSpPr/>
            <p:nvPr/>
          </p:nvSpPr>
          <p:spPr>
            <a:xfrm>
              <a:off x="6643256" y="2229553"/>
              <a:ext cx="1614714" cy="1614714"/>
            </a:xfrm>
            <a:prstGeom prst="plaque">
              <a:avLst/>
            </a:prstGeom>
            <a:solidFill>
              <a:srgbClr val="FFFFFF"/>
            </a:solidFill>
            <a:ln w="28575" cap="flat" cmpd="sng" algn="ctr">
              <a:solidFill>
                <a:srgbClr val="4276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lt"/>
                <a:ea typeface="微软雅黑"/>
                <a:cs typeface="+mn-cs"/>
              </a:endParaRPr>
            </a:p>
          </p:txBody>
        </p:sp>
        <p:sp>
          <p:nvSpPr>
            <p:cNvPr id="40" name="ïṧlïḍe">
              <a:extLst>
                <a:ext uri="{FF2B5EF4-FFF2-40B4-BE49-F238E27FC236}">
                  <a16:creationId xmlns:a16="http://schemas.microsoft.com/office/drawing/2014/main" id="{01FF99D6-E749-48BD-8B54-F9C8D8EE809F}"/>
                </a:ext>
              </a:extLst>
            </p:cNvPr>
            <p:cNvSpPr/>
            <p:nvPr/>
          </p:nvSpPr>
          <p:spPr>
            <a:xfrm>
              <a:off x="4099835" y="2363810"/>
              <a:ext cx="1346200" cy="1346200"/>
            </a:xfrm>
            <a:prstGeom prst="plaque">
              <a:avLst/>
            </a:prstGeom>
            <a:solidFill>
              <a:srgbClr val="1689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lt"/>
                <a:ea typeface="微软雅黑"/>
                <a:cs typeface="+mn-cs"/>
              </a:endParaRPr>
            </a:p>
          </p:txBody>
        </p:sp>
        <p:sp>
          <p:nvSpPr>
            <p:cNvPr id="41" name="íŝḷiḋé">
              <a:extLst>
                <a:ext uri="{FF2B5EF4-FFF2-40B4-BE49-F238E27FC236}">
                  <a16:creationId xmlns:a16="http://schemas.microsoft.com/office/drawing/2014/main" id="{FFC153F5-F42B-4ECE-B134-D816E8CF97F6}"/>
                </a:ext>
              </a:extLst>
            </p:cNvPr>
            <p:cNvSpPr/>
            <p:nvPr/>
          </p:nvSpPr>
          <p:spPr>
            <a:xfrm>
              <a:off x="4531635" y="2795882"/>
              <a:ext cx="482600" cy="482056"/>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180 w 427"/>
                <a:gd name="T11" fmla="*/ 312 h 427"/>
                <a:gd name="T12" fmla="*/ 82 w 427"/>
                <a:gd name="T13" fmla="*/ 214 h 427"/>
                <a:gd name="T14" fmla="*/ 120 w 427"/>
                <a:gd name="T15" fmla="*/ 176 h 427"/>
                <a:gd name="T16" fmla="*/ 180 w 427"/>
                <a:gd name="T17" fmla="*/ 236 h 427"/>
                <a:gd name="T18" fmla="*/ 308 w 427"/>
                <a:gd name="T19" fmla="*/ 108 h 427"/>
                <a:gd name="T20" fmla="*/ 346 w 427"/>
                <a:gd name="T21" fmla="*/ 146 h 427"/>
                <a:gd name="T22" fmla="*/ 180 w 427"/>
                <a:gd name="T23" fmla="*/ 31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180" y="312"/>
                  </a:moveTo>
                  <a:lnTo>
                    <a:pt x="82" y="214"/>
                  </a:lnTo>
                  <a:lnTo>
                    <a:pt x="120" y="176"/>
                  </a:lnTo>
                  <a:lnTo>
                    <a:pt x="180" y="236"/>
                  </a:lnTo>
                  <a:lnTo>
                    <a:pt x="308" y="108"/>
                  </a:lnTo>
                  <a:lnTo>
                    <a:pt x="346" y="146"/>
                  </a:lnTo>
                  <a:lnTo>
                    <a:pt x="180" y="312"/>
                  </a:lnTo>
                  <a:close/>
                </a:path>
              </a:pathLst>
            </a:custGeom>
            <a:solidFill>
              <a:srgbClr val="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微软雅黑"/>
                <a:cs typeface="+mn-cs"/>
              </a:endParaRPr>
            </a:p>
          </p:txBody>
        </p:sp>
        <p:grpSp>
          <p:nvGrpSpPr>
            <p:cNvPr id="42" name="íṧľïḓe">
              <a:extLst>
                <a:ext uri="{FF2B5EF4-FFF2-40B4-BE49-F238E27FC236}">
                  <a16:creationId xmlns:a16="http://schemas.microsoft.com/office/drawing/2014/main" id="{F06D8DFA-4827-4A3E-A6E8-9EE8E0081945}"/>
                </a:ext>
              </a:extLst>
            </p:cNvPr>
            <p:cNvGrpSpPr/>
            <p:nvPr/>
          </p:nvGrpSpPr>
          <p:grpSpPr>
            <a:xfrm>
              <a:off x="3527366" y="3997930"/>
              <a:ext cx="2726180" cy="2847875"/>
              <a:chOff x="3743412" y="4769234"/>
              <a:chExt cx="2726180" cy="2847875"/>
            </a:xfrm>
          </p:grpSpPr>
          <p:sp>
            <p:nvSpPr>
              <p:cNvPr id="56" name="ïṧḻîḓê">
                <a:extLst>
                  <a:ext uri="{FF2B5EF4-FFF2-40B4-BE49-F238E27FC236}">
                    <a16:creationId xmlns:a16="http://schemas.microsoft.com/office/drawing/2014/main" id="{8FFE6A77-2A68-4CEB-9934-1D11F8A4DA6B}"/>
                  </a:ext>
                </a:extLst>
              </p:cNvPr>
              <p:cNvSpPr txBox="1"/>
              <p:nvPr/>
            </p:nvSpPr>
            <p:spPr bwMode="auto">
              <a:xfrm>
                <a:off x="4036207" y="4769234"/>
                <a:ext cx="1905548" cy="90069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20000"/>
                  </a:lnSpc>
                  <a:spcBef>
                    <a:spcPct val="0"/>
                  </a:spcBef>
                  <a:spcAft>
                    <a:spcPts val="0"/>
                  </a:spcAft>
                  <a:buClrTx/>
                  <a:buSzTx/>
                  <a:buFontTx/>
                  <a:buNone/>
                  <a:tabLst/>
                  <a:defRPr/>
                </a:pPr>
                <a:r>
                  <a:rPr kumimoji="0" lang="zh-CN" altLang="en-US" sz="1500" b="1" i="0" u="none" strike="noStrike" kern="1200" cap="none" spc="0" normalizeH="0" baseline="0" noProof="0" dirty="0">
                    <a:ln>
                      <a:noFill/>
                    </a:ln>
                    <a:solidFill>
                      <a:srgbClr val="1689A0"/>
                    </a:solidFill>
                    <a:effectLst/>
                    <a:uLnTx/>
                    <a:uFillTx/>
                    <a:ea typeface="微软雅黑"/>
                  </a:rPr>
                  <a:t>资产动态平衡</a:t>
                </a:r>
                <a:endParaRPr kumimoji="0" lang="en-US" altLang="zh-CN" sz="1500" b="1" i="0" u="none" strike="noStrike" kern="1200" cap="none" spc="0" normalizeH="0" baseline="0" noProof="0" dirty="0">
                  <a:ln>
                    <a:noFill/>
                  </a:ln>
                  <a:solidFill>
                    <a:srgbClr val="1689A0"/>
                  </a:solidFill>
                  <a:effectLst/>
                  <a:uLnTx/>
                  <a:uFillTx/>
                  <a:ea typeface="微软雅黑"/>
                </a:endParaRPr>
              </a:p>
              <a:p>
                <a:pPr marL="0" marR="0" lvl="0" indent="0" algn="ctr" defTabSz="913765" rtl="0" eaLnBrk="1" fontAlgn="auto" latinLnBrk="0" hangingPunct="1">
                  <a:lnSpc>
                    <a:spcPct val="120000"/>
                  </a:lnSpc>
                  <a:spcBef>
                    <a:spcPct val="0"/>
                  </a:spcBef>
                  <a:spcAft>
                    <a:spcPts val="0"/>
                  </a:spcAft>
                  <a:buClrTx/>
                  <a:buSzTx/>
                  <a:buFontTx/>
                  <a:buNone/>
                  <a:tabLst/>
                  <a:defRPr/>
                </a:pPr>
                <a:r>
                  <a:rPr lang="zh-CN" altLang="en-US" sz="1500" b="1" dirty="0">
                    <a:solidFill>
                      <a:srgbClr val="1689A0"/>
                    </a:solidFill>
                    <a:ea typeface="微软雅黑"/>
                  </a:rPr>
                  <a:t>风险管理</a:t>
                </a:r>
                <a:endParaRPr kumimoji="0" lang="en-US" altLang="zh-CN" sz="1500" b="1" i="0" u="none" strike="noStrike" kern="1200" cap="none" spc="0" normalizeH="0" baseline="0" noProof="0" dirty="0">
                  <a:ln>
                    <a:noFill/>
                  </a:ln>
                  <a:solidFill>
                    <a:srgbClr val="1689A0"/>
                  </a:solidFill>
                  <a:effectLst/>
                  <a:uLnTx/>
                  <a:uFillTx/>
                  <a:ea typeface="微软雅黑"/>
                </a:endParaRPr>
              </a:p>
            </p:txBody>
          </p:sp>
          <p:sp>
            <p:nvSpPr>
              <p:cNvPr id="57" name="íşļiḋè">
                <a:extLst>
                  <a:ext uri="{FF2B5EF4-FFF2-40B4-BE49-F238E27FC236}">
                    <a16:creationId xmlns:a16="http://schemas.microsoft.com/office/drawing/2014/main" id="{642DB93A-2277-40DE-BA23-C363C5F5D8DE}"/>
                  </a:ext>
                </a:extLst>
              </p:cNvPr>
              <p:cNvSpPr/>
              <p:nvPr/>
            </p:nvSpPr>
            <p:spPr bwMode="auto">
              <a:xfrm>
                <a:off x="3743412" y="5601280"/>
                <a:ext cx="2726180" cy="2015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285750" marR="0" lvl="0" indent="-285750" algn="l" defTabSz="913765"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a:ln>
                      <a:noFill/>
                    </a:ln>
                    <a:solidFill>
                      <a:srgbClr val="000000"/>
                    </a:solidFill>
                    <a:effectLst/>
                    <a:uLnTx/>
                    <a:uFillTx/>
                    <a:ea typeface="微软雅黑"/>
                  </a:rPr>
                  <a:t>研究员对现实数据的理性分析</a:t>
                </a:r>
                <a:endParaRPr kumimoji="0" lang="en-US" altLang="zh-CN" sz="1200" b="0" i="0" u="none" strike="noStrike" kern="1200" cap="none" spc="0" normalizeH="0" baseline="0" noProof="0" dirty="0">
                  <a:ln>
                    <a:noFill/>
                  </a:ln>
                  <a:solidFill>
                    <a:srgbClr val="000000"/>
                  </a:solidFill>
                  <a:effectLst/>
                  <a:uLnTx/>
                  <a:uFillTx/>
                  <a:ea typeface="微软雅黑"/>
                </a:endParaRPr>
              </a:p>
              <a:p>
                <a:pPr marL="285750" marR="0" lvl="0" indent="-285750" algn="l" defTabSz="913765"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a:ln>
                      <a:noFill/>
                    </a:ln>
                    <a:solidFill>
                      <a:srgbClr val="000000"/>
                    </a:solidFill>
                    <a:effectLst/>
                    <a:uLnTx/>
                    <a:uFillTx/>
                    <a:ea typeface="微软雅黑"/>
                  </a:rPr>
                  <a:t>投资经理结合行为金融的偏艺术性决策</a:t>
                </a:r>
                <a:endParaRPr kumimoji="0" lang="en-US" altLang="zh-CN" sz="1200" b="0" i="0" u="none" strike="noStrike" kern="1200" cap="none" spc="0" normalizeH="0" baseline="0" noProof="0" dirty="0">
                  <a:ln>
                    <a:noFill/>
                  </a:ln>
                  <a:solidFill>
                    <a:srgbClr val="000000"/>
                  </a:solidFill>
                  <a:effectLst/>
                  <a:uLnTx/>
                  <a:uFillTx/>
                  <a:ea typeface="微软雅黑"/>
                </a:endParaRPr>
              </a:p>
              <a:p>
                <a:pPr marL="285750" marR="0" lvl="0" indent="-285750" algn="l" defTabSz="913765"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a:ln>
                      <a:noFill/>
                    </a:ln>
                    <a:solidFill>
                      <a:srgbClr val="000000"/>
                    </a:solidFill>
                    <a:effectLst/>
                    <a:uLnTx/>
                    <a:uFillTx/>
                    <a:ea typeface="微软雅黑"/>
                  </a:rPr>
                  <a:t>通过动态平衡和调仓管控组合波动率和回撤</a:t>
                </a:r>
                <a:endParaRPr kumimoji="0" lang="en-US" altLang="zh-CN" sz="1200" b="0" i="0" u="none" strike="noStrike" kern="1200" cap="none" spc="0" normalizeH="0" baseline="0" noProof="0" dirty="0">
                  <a:ln>
                    <a:noFill/>
                  </a:ln>
                  <a:solidFill>
                    <a:srgbClr val="000000"/>
                  </a:solidFill>
                  <a:effectLst/>
                  <a:uLnTx/>
                  <a:uFillTx/>
                  <a:ea typeface="微软雅黑"/>
                </a:endParaRPr>
              </a:p>
            </p:txBody>
          </p:sp>
        </p:grpSp>
        <p:sp>
          <p:nvSpPr>
            <p:cNvPr id="43" name="isļíḍé">
              <a:extLst>
                <a:ext uri="{FF2B5EF4-FFF2-40B4-BE49-F238E27FC236}">
                  <a16:creationId xmlns:a16="http://schemas.microsoft.com/office/drawing/2014/main" id="{54D5F3FF-5FDA-47AA-B66C-F558F151A2E7}"/>
                </a:ext>
              </a:extLst>
            </p:cNvPr>
            <p:cNvSpPr/>
            <p:nvPr/>
          </p:nvSpPr>
          <p:spPr>
            <a:xfrm>
              <a:off x="1422156" y="2363810"/>
              <a:ext cx="1346200" cy="1346200"/>
            </a:xfrm>
            <a:prstGeom prst="plaque">
              <a:avLst/>
            </a:prstGeom>
            <a:solidFill>
              <a:srgbClr val="4276A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lt"/>
                <a:ea typeface="微软雅黑"/>
                <a:cs typeface="+mn-cs"/>
              </a:endParaRPr>
            </a:p>
          </p:txBody>
        </p:sp>
        <p:sp>
          <p:nvSpPr>
            <p:cNvPr id="44" name="ï$ľïḓé">
              <a:extLst>
                <a:ext uri="{FF2B5EF4-FFF2-40B4-BE49-F238E27FC236}">
                  <a16:creationId xmlns:a16="http://schemas.microsoft.com/office/drawing/2014/main" id="{95601EE8-3067-4AE7-B379-FC37387275C7}"/>
                </a:ext>
              </a:extLst>
            </p:cNvPr>
            <p:cNvSpPr/>
            <p:nvPr/>
          </p:nvSpPr>
          <p:spPr>
            <a:xfrm>
              <a:off x="9443056" y="2363810"/>
              <a:ext cx="1346200" cy="1346200"/>
            </a:xfrm>
            <a:prstGeom prst="plaque">
              <a:avLst/>
            </a:prstGeom>
            <a:solidFill>
              <a:srgbClr val="1689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lt"/>
                <a:ea typeface="微软雅黑"/>
                <a:cs typeface="+mn-cs"/>
              </a:endParaRPr>
            </a:p>
          </p:txBody>
        </p:sp>
        <p:sp>
          <p:nvSpPr>
            <p:cNvPr id="45" name="ïṥ1ïďê">
              <a:extLst>
                <a:ext uri="{FF2B5EF4-FFF2-40B4-BE49-F238E27FC236}">
                  <a16:creationId xmlns:a16="http://schemas.microsoft.com/office/drawing/2014/main" id="{F43CDF46-1C86-4FDA-AE83-26598A6E516D}"/>
                </a:ext>
              </a:extLst>
            </p:cNvPr>
            <p:cNvSpPr/>
            <p:nvPr/>
          </p:nvSpPr>
          <p:spPr>
            <a:xfrm>
              <a:off x="1853956" y="2795882"/>
              <a:ext cx="482600" cy="482056"/>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180 w 427"/>
                <a:gd name="T11" fmla="*/ 312 h 427"/>
                <a:gd name="T12" fmla="*/ 82 w 427"/>
                <a:gd name="T13" fmla="*/ 214 h 427"/>
                <a:gd name="T14" fmla="*/ 120 w 427"/>
                <a:gd name="T15" fmla="*/ 176 h 427"/>
                <a:gd name="T16" fmla="*/ 180 w 427"/>
                <a:gd name="T17" fmla="*/ 236 h 427"/>
                <a:gd name="T18" fmla="*/ 308 w 427"/>
                <a:gd name="T19" fmla="*/ 108 h 427"/>
                <a:gd name="T20" fmla="*/ 346 w 427"/>
                <a:gd name="T21" fmla="*/ 146 h 427"/>
                <a:gd name="T22" fmla="*/ 180 w 427"/>
                <a:gd name="T23" fmla="*/ 31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180" y="312"/>
                  </a:moveTo>
                  <a:lnTo>
                    <a:pt x="82" y="214"/>
                  </a:lnTo>
                  <a:lnTo>
                    <a:pt x="120" y="176"/>
                  </a:lnTo>
                  <a:lnTo>
                    <a:pt x="180" y="236"/>
                  </a:lnTo>
                  <a:lnTo>
                    <a:pt x="308" y="108"/>
                  </a:lnTo>
                  <a:lnTo>
                    <a:pt x="346" y="146"/>
                  </a:lnTo>
                  <a:lnTo>
                    <a:pt x="180" y="312"/>
                  </a:lnTo>
                  <a:close/>
                </a:path>
              </a:pathLst>
            </a:custGeom>
            <a:solidFill>
              <a:srgbClr val="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微软雅黑"/>
                <a:cs typeface="+mn-cs"/>
              </a:endParaRPr>
            </a:p>
          </p:txBody>
        </p:sp>
        <p:sp>
          <p:nvSpPr>
            <p:cNvPr id="46" name="iṥḻïde">
              <a:extLst>
                <a:ext uri="{FF2B5EF4-FFF2-40B4-BE49-F238E27FC236}">
                  <a16:creationId xmlns:a16="http://schemas.microsoft.com/office/drawing/2014/main" id="{72AF90E4-4368-4440-BFF7-BB9AA886B6E0}"/>
                </a:ext>
              </a:extLst>
            </p:cNvPr>
            <p:cNvSpPr/>
            <p:nvPr/>
          </p:nvSpPr>
          <p:spPr>
            <a:xfrm>
              <a:off x="9874856" y="2795882"/>
              <a:ext cx="482600" cy="482056"/>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180 w 427"/>
                <a:gd name="T11" fmla="*/ 312 h 427"/>
                <a:gd name="T12" fmla="*/ 82 w 427"/>
                <a:gd name="T13" fmla="*/ 214 h 427"/>
                <a:gd name="T14" fmla="*/ 120 w 427"/>
                <a:gd name="T15" fmla="*/ 176 h 427"/>
                <a:gd name="T16" fmla="*/ 180 w 427"/>
                <a:gd name="T17" fmla="*/ 236 h 427"/>
                <a:gd name="T18" fmla="*/ 308 w 427"/>
                <a:gd name="T19" fmla="*/ 108 h 427"/>
                <a:gd name="T20" fmla="*/ 346 w 427"/>
                <a:gd name="T21" fmla="*/ 146 h 427"/>
                <a:gd name="T22" fmla="*/ 180 w 427"/>
                <a:gd name="T23" fmla="*/ 31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180" y="312"/>
                  </a:moveTo>
                  <a:lnTo>
                    <a:pt x="82" y="214"/>
                  </a:lnTo>
                  <a:lnTo>
                    <a:pt x="120" y="176"/>
                  </a:lnTo>
                  <a:lnTo>
                    <a:pt x="180" y="236"/>
                  </a:lnTo>
                  <a:lnTo>
                    <a:pt x="308" y="108"/>
                  </a:lnTo>
                  <a:lnTo>
                    <a:pt x="346" y="146"/>
                  </a:lnTo>
                  <a:lnTo>
                    <a:pt x="180" y="312"/>
                  </a:lnTo>
                  <a:close/>
                </a:path>
              </a:pathLst>
            </a:custGeom>
            <a:solidFill>
              <a:srgbClr val="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微软雅黑"/>
                <a:cs typeface="+mn-cs"/>
              </a:endParaRPr>
            </a:p>
          </p:txBody>
        </p:sp>
        <p:sp>
          <p:nvSpPr>
            <p:cNvPr id="47" name="îṧḻîḋè">
              <a:extLst>
                <a:ext uri="{FF2B5EF4-FFF2-40B4-BE49-F238E27FC236}">
                  <a16:creationId xmlns:a16="http://schemas.microsoft.com/office/drawing/2014/main" id="{8E977797-8478-461A-B579-E277600F9916}"/>
                </a:ext>
              </a:extLst>
            </p:cNvPr>
            <p:cNvSpPr txBox="1"/>
            <p:nvPr/>
          </p:nvSpPr>
          <p:spPr bwMode="auto">
            <a:xfrm>
              <a:off x="9308799" y="4095750"/>
              <a:ext cx="190554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fontScale="8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4276AA"/>
                  </a:solidFill>
                  <a:effectLst/>
                  <a:uLnTx/>
                  <a:uFillTx/>
                  <a:ea typeface="微软雅黑"/>
                </a:rPr>
                <a:t>业绩归因分析</a:t>
              </a:r>
              <a:endParaRPr kumimoji="0" lang="en-US" altLang="zh-CN" sz="1800" b="1" i="0" u="none" strike="noStrike" kern="1200" cap="none" spc="0" normalizeH="0" baseline="0" noProof="0" dirty="0">
                <a:ln>
                  <a:noFill/>
                </a:ln>
                <a:solidFill>
                  <a:srgbClr val="1689A0"/>
                </a:solidFill>
                <a:effectLst/>
                <a:uLnTx/>
                <a:uFillTx/>
                <a:ea typeface="微软雅黑"/>
              </a:endParaRPr>
            </a:p>
          </p:txBody>
        </p:sp>
        <p:sp>
          <p:nvSpPr>
            <p:cNvPr id="48" name="íSľiḋê">
              <a:extLst>
                <a:ext uri="{FF2B5EF4-FFF2-40B4-BE49-F238E27FC236}">
                  <a16:creationId xmlns:a16="http://schemas.microsoft.com/office/drawing/2014/main" id="{3DAD60F1-D314-42D0-ADAA-B856D497DCD6}"/>
                </a:ext>
              </a:extLst>
            </p:cNvPr>
            <p:cNvSpPr/>
            <p:nvPr/>
          </p:nvSpPr>
          <p:spPr>
            <a:xfrm>
              <a:off x="6777513" y="2363810"/>
              <a:ext cx="1346200" cy="1346200"/>
            </a:xfrm>
            <a:prstGeom prst="plaque">
              <a:avLst/>
            </a:prstGeom>
            <a:solidFill>
              <a:srgbClr val="4276A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lt"/>
                <a:ea typeface="微软雅黑"/>
                <a:cs typeface="+mn-cs"/>
              </a:endParaRPr>
            </a:p>
          </p:txBody>
        </p:sp>
        <p:grpSp>
          <p:nvGrpSpPr>
            <p:cNvPr id="49" name="íṧļïḍé">
              <a:extLst>
                <a:ext uri="{FF2B5EF4-FFF2-40B4-BE49-F238E27FC236}">
                  <a16:creationId xmlns:a16="http://schemas.microsoft.com/office/drawing/2014/main" id="{AFBF6816-A2F8-4DD7-BCBC-8A2BB805871B}"/>
                </a:ext>
              </a:extLst>
            </p:cNvPr>
            <p:cNvGrpSpPr/>
            <p:nvPr/>
          </p:nvGrpSpPr>
          <p:grpSpPr>
            <a:xfrm>
              <a:off x="6498229" y="4095750"/>
              <a:ext cx="5189395" cy="2954061"/>
              <a:chOff x="6318661" y="4619928"/>
              <a:chExt cx="5189395" cy="2954061"/>
            </a:xfrm>
          </p:grpSpPr>
          <p:sp>
            <p:nvSpPr>
              <p:cNvPr id="54" name="iš1iďe">
                <a:extLst>
                  <a:ext uri="{FF2B5EF4-FFF2-40B4-BE49-F238E27FC236}">
                    <a16:creationId xmlns:a16="http://schemas.microsoft.com/office/drawing/2014/main" id="{24755AE5-72F8-41CB-90B9-7C8152CF4018}"/>
                  </a:ext>
                </a:extLst>
              </p:cNvPr>
              <p:cNvSpPr txBox="1"/>
              <p:nvPr/>
            </p:nvSpPr>
            <p:spPr bwMode="auto">
              <a:xfrm>
                <a:off x="6318661" y="4619928"/>
                <a:ext cx="190554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fontScale="8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ct val="0"/>
                  </a:spcBef>
                  <a:spcAft>
                    <a:spcPts val="0"/>
                  </a:spcAft>
                  <a:buClrTx/>
                  <a:buSzTx/>
                  <a:buFontTx/>
                  <a:buNone/>
                  <a:tabLst/>
                  <a:defRPr/>
                </a:pPr>
                <a:r>
                  <a:rPr lang="zh-CN" altLang="en-US" b="1" dirty="0">
                    <a:solidFill>
                      <a:srgbClr val="4276AA"/>
                    </a:solidFill>
                    <a:ea typeface="微软雅黑"/>
                  </a:rPr>
                  <a:t>优选资产及双创个股</a:t>
                </a:r>
                <a:endParaRPr kumimoji="0" lang="en-US" altLang="zh-CN" sz="1800" b="1" i="0" u="none" strike="noStrike" kern="1200" cap="none" spc="0" normalizeH="0" baseline="0" noProof="0" dirty="0">
                  <a:ln>
                    <a:noFill/>
                  </a:ln>
                  <a:solidFill>
                    <a:srgbClr val="4276AA"/>
                  </a:solidFill>
                  <a:effectLst/>
                  <a:uLnTx/>
                  <a:uFillTx/>
                  <a:ea typeface="微软雅黑"/>
                </a:endParaRPr>
              </a:p>
            </p:txBody>
          </p:sp>
          <p:sp>
            <p:nvSpPr>
              <p:cNvPr id="55" name="ïś1ïdé">
                <a:extLst>
                  <a:ext uri="{FF2B5EF4-FFF2-40B4-BE49-F238E27FC236}">
                    <a16:creationId xmlns:a16="http://schemas.microsoft.com/office/drawing/2014/main" id="{559BDCAD-E5AC-447C-8F1F-4B1DDCCBB69C}"/>
                  </a:ext>
                </a:extLst>
              </p:cNvPr>
              <p:cNvSpPr/>
              <p:nvPr/>
            </p:nvSpPr>
            <p:spPr bwMode="auto">
              <a:xfrm>
                <a:off x="8847719" y="5265742"/>
                <a:ext cx="2660337" cy="2308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285750" marR="0" lvl="0" indent="-285750" algn="l" defTabSz="913765"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1400" dirty="0">
                    <a:solidFill>
                      <a:srgbClr val="000000"/>
                    </a:solidFill>
                    <a:latin typeface="微软雅黑" panose="020B0503020204020204" pitchFamily="34" charset="-122"/>
                    <a:ea typeface="微软雅黑" panose="020B0503020204020204" pitchFamily="34" charset="-122"/>
                  </a:rPr>
                  <a:t>定期检视组合业绩和风险偏离，并进行再平衡</a:t>
                </a:r>
                <a:endParaRPr lang="en-US" altLang="zh-CN" sz="1400" dirty="0">
                  <a:solidFill>
                    <a:srgbClr val="000000"/>
                  </a:solidFill>
                  <a:latin typeface="微软雅黑" panose="020B0503020204020204" pitchFamily="34" charset="-122"/>
                  <a:ea typeface="微软雅黑" panose="020B0503020204020204" pitchFamily="34" charset="-122"/>
                </a:endParaRPr>
              </a:p>
              <a:p>
                <a:pPr marL="285750" marR="0" lvl="0" indent="-285750" algn="l" defTabSz="913765"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1400" dirty="0">
                    <a:solidFill>
                      <a:srgbClr val="000000"/>
                    </a:solidFill>
                    <a:latin typeface="微软雅黑" panose="020B0503020204020204" pitchFamily="34" charset="-122"/>
                    <a:ea typeface="微软雅黑" panose="020B0503020204020204" pitchFamily="34" charset="-122"/>
                  </a:rPr>
                  <a:t>将组合业绩归因分为配置收益和选券收益，及时调整组合风格发生偏离的持仓</a:t>
                </a:r>
                <a:endPar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50" name="í$1îḓé">
              <a:extLst>
                <a:ext uri="{FF2B5EF4-FFF2-40B4-BE49-F238E27FC236}">
                  <a16:creationId xmlns:a16="http://schemas.microsoft.com/office/drawing/2014/main" id="{F2C3A29F-6B0E-46BB-ABBF-0D2CA69F9996}"/>
                </a:ext>
              </a:extLst>
            </p:cNvPr>
            <p:cNvSpPr/>
            <p:nvPr/>
          </p:nvSpPr>
          <p:spPr>
            <a:xfrm>
              <a:off x="7209313" y="2795882"/>
              <a:ext cx="482600" cy="482056"/>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180 w 427"/>
                <a:gd name="T11" fmla="*/ 312 h 427"/>
                <a:gd name="T12" fmla="*/ 82 w 427"/>
                <a:gd name="T13" fmla="*/ 214 h 427"/>
                <a:gd name="T14" fmla="*/ 120 w 427"/>
                <a:gd name="T15" fmla="*/ 176 h 427"/>
                <a:gd name="T16" fmla="*/ 180 w 427"/>
                <a:gd name="T17" fmla="*/ 236 h 427"/>
                <a:gd name="T18" fmla="*/ 308 w 427"/>
                <a:gd name="T19" fmla="*/ 108 h 427"/>
                <a:gd name="T20" fmla="*/ 346 w 427"/>
                <a:gd name="T21" fmla="*/ 146 h 427"/>
                <a:gd name="T22" fmla="*/ 180 w 427"/>
                <a:gd name="T23" fmla="*/ 31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180" y="312"/>
                  </a:moveTo>
                  <a:lnTo>
                    <a:pt x="82" y="214"/>
                  </a:lnTo>
                  <a:lnTo>
                    <a:pt x="120" y="176"/>
                  </a:lnTo>
                  <a:lnTo>
                    <a:pt x="180" y="236"/>
                  </a:lnTo>
                  <a:lnTo>
                    <a:pt x="308" y="108"/>
                  </a:lnTo>
                  <a:lnTo>
                    <a:pt x="346" y="146"/>
                  </a:lnTo>
                  <a:lnTo>
                    <a:pt x="180" y="312"/>
                  </a:lnTo>
                  <a:close/>
                </a:path>
              </a:pathLst>
            </a:custGeom>
            <a:solidFill>
              <a:srgbClr val="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微软雅黑"/>
                <a:cs typeface="+mn-cs"/>
              </a:endParaRPr>
            </a:p>
          </p:txBody>
        </p:sp>
        <p:grpSp>
          <p:nvGrpSpPr>
            <p:cNvPr id="51" name="išlîḍe">
              <a:extLst>
                <a:ext uri="{FF2B5EF4-FFF2-40B4-BE49-F238E27FC236}">
                  <a16:creationId xmlns:a16="http://schemas.microsoft.com/office/drawing/2014/main" id="{C388CD8D-6567-49CB-B8D1-226FC1D5BDCC}"/>
                </a:ext>
              </a:extLst>
            </p:cNvPr>
            <p:cNvGrpSpPr/>
            <p:nvPr/>
          </p:nvGrpSpPr>
          <p:grpSpPr>
            <a:xfrm>
              <a:off x="1121448" y="4095750"/>
              <a:ext cx="2199976" cy="2457634"/>
              <a:chOff x="4020369" y="4867054"/>
              <a:chExt cx="2199976" cy="2457634"/>
            </a:xfrm>
          </p:grpSpPr>
          <p:sp>
            <p:nvSpPr>
              <p:cNvPr id="52" name="îsḻïḍe">
                <a:extLst>
                  <a:ext uri="{FF2B5EF4-FFF2-40B4-BE49-F238E27FC236}">
                    <a16:creationId xmlns:a16="http://schemas.microsoft.com/office/drawing/2014/main" id="{918A6AE1-2EE3-44D3-B97F-206F36B7E61A}"/>
                  </a:ext>
                </a:extLst>
              </p:cNvPr>
              <p:cNvSpPr txBox="1"/>
              <p:nvPr/>
            </p:nvSpPr>
            <p:spPr bwMode="auto">
              <a:xfrm>
                <a:off x="4020369" y="4867054"/>
                <a:ext cx="190554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fontScale="8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4276AA"/>
                    </a:solidFill>
                    <a:effectLst/>
                    <a:uLnTx/>
                    <a:uFillTx/>
                    <a:ea typeface="微软雅黑"/>
                  </a:rPr>
                  <a:t>基本面研究</a:t>
                </a:r>
                <a:endParaRPr kumimoji="0" lang="en-US" altLang="zh-CN" sz="1800" b="1" i="0" u="none" strike="noStrike" kern="1200" cap="none" spc="0" normalizeH="0" baseline="0" noProof="0" dirty="0">
                  <a:ln>
                    <a:noFill/>
                  </a:ln>
                  <a:solidFill>
                    <a:srgbClr val="4276AA"/>
                  </a:solidFill>
                  <a:effectLst/>
                  <a:uLnTx/>
                  <a:uFillTx/>
                  <a:ea typeface="微软雅黑"/>
                </a:endParaRPr>
              </a:p>
            </p:txBody>
          </p:sp>
          <p:sp>
            <p:nvSpPr>
              <p:cNvPr id="53" name="işḷïḑê">
                <a:extLst>
                  <a:ext uri="{FF2B5EF4-FFF2-40B4-BE49-F238E27FC236}">
                    <a16:creationId xmlns:a16="http://schemas.microsoft.com/office/drawing/2014/main" id="{D6E4F984-AB23-4522-9777-D4916CDFF1BB}"/>
                  </a:ext>
                </a:extLst>
              </p:cNvPr>
              <p:cNvSpPr/>
              <p:nvPr/>
            </p:nvSpPr>
            <p:spPr bwMode="auto">
              <a:xfrm>
                <a:off x="4020369" y="5540494"/>
                <a:ext cx="2199976" cy="1784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285750" marR="0" lvl="0" indent="-285750" algn="l" defTabSz="913765"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srgbClr val="000000"/>
                    </a:solidFill>
                    <a:effectLst/>
                    <a:uLnTx/>
                    <a:uFillTx/>
                    <a:ea typeface="微软雅黑"/>
                  </a:rPr>
                  <a:t>对宏观、投资策略展开研究</a:t>
                </a:r>
                <a:endParaRPr kumimoji="0" lang="en-US" altLang="zh-CN" sz="1400" b="0" i="0" u="none" strike="noStrike" kern="1200" cap="none" spc="0" normalizeH="0" baseline="0" noProof="0" dirty="0">
                  <a:ln>
                    <a:noFill/>
                  </a:ln>
                  <a:solidFill>
                    <a:srgbClr val="000000"/>
                  </a:solidFill>
                  <a:effectLst/>
                  <a:uLnTx/>
                  <a:uFillTx/>
                  <a:ea typeface="微软雅黑"/>
                </a:endParaRPr>
              </a:p>
              <a:p>
                <a:pPr marL="285750" marR="0" lvl="0" indent="-285750" algn="l" defTabSz="913765"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1400" dirty="0">
                    <a:solidFill>
                      <a:srgbClr val="000000"/>
                    </a:solidFill>
                    <a:ea typeface="微软雅黑"/>
                  </a:rPr>
                  <a:t>获取市场卖方、买方及内部投研支持</a:t>
                </a:r>
                <a:endParaRPr kumimoji="0" lang="en-US" altLang="zh-CN" sz="1400" b="0" i="0" u="none" strike="noStrike" kern="1200" cap="none" spc="0" normalizeH="0" baseline="0" noProof="0" dirty="0">
                  <a:ln>
                    <a:noFill/>
                  </a:ln>
                  <a:solidFill>
                    <a:srgbClr val="000000"/>
                  </a:solidFill>
                  <a:effectLst/>
                  <a:uLnTx/>
                  <a:uFillTx/>
                  <a:ea typeface="微软雅黑"/>
                </a:endParaRPr>
              </a:p>
            </p:txBody>
          </p:sp>
        </p:grpSp>
      </p:grpSp>
      <p:sp>
        <p:nvSpPr>
          <p:cNvPr id="58" name="ïś1ïdé">
            <a:extLst>
              <a:ext uri="{FF2B5EF4-FFF2-40B4-BE49-F238E27FC236}">
                <a16:creationId xmlns:a16="http://schemas.microsoft.com/office/drawing/2014/main" id="{314F66F4-26D4-4949-B4C3-D8DCCB3D8A07}"/>
              </a:ext>
            </a:extLst>
          </p:cNvPr>
          <p:cNvSpPr/>
          <p:nvPr/>
        </p:nvSpPr>
        <p:spPr bwMode="auto">
          <a:xfrm>
            <a:off x="5685247" y="4356926"/>
            <a:ext cx="2876734" cy="1536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285750" indent="-28575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优选债券、优先股、量化对冲策略，构建组合收益基石</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solidFill>
                  <a:srgbClr val="000000"/>
                </a:solidFill>
                <a:ea typeface="微软雅黑"/>
                <a:cs typeface="+mn-ea"/>
                <a:sym typeface="+mn-lt"/>
              </a:rPr>
              <a:t>在全市场最优秀的赛道中优选个股</a:t>
            </a:r>
            <a:endParaRPr lang="en-US" altLang="zh-CN" sz="1400" dirty="0"/>
          </a:p>
        </p:txBody>
      </p:sp>
    </p:spTree>
    <p:extLst>
      <p:ext uri="{BB962C8B-B14F-4D97-AF65-F5344CB8AC3E}">
        <p14:creationId xmlns:p14="http://schemas.microsoft.com/office/powerpoint/2010/main" val="3460912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68C4812-8D48-44BD-B731-0F50B67ABC3C}"/>
              </a:ext>
            </a:extLst>
          </p:cNvPr>
          <p:cNvSpPr>
            <a:spLocks noGrp="1"/>
          </p:cNvSpPr>
          <p:nvPr>
            <p:ph type="sldNum" sz="quarter" idx="10"/>
          </p:nvPr>
        </p:nvSpPr>
        <p:spPr/>
        <p:txBody>
          <a:bodyPr/>
          <a:lstStyle/>
          <a:p>
            <a:pPr>
              <a:defRPr/>
            </a:pPr>
            <a:fld id="{67025381-B7F7-4DFD-A5AF-1FFF34357F98}" type="slidenum">
              <a:rPr lang="en-US" altLang="en-US" smtClean="0"/>
              <a:t>10</a:t>
            </a:fld>
            <a:endParaRPr lang="en-US" altLang="en-US"/>
          </a:p>
        </p:txBody>
      </p:sp>
      <p:pic>
        <p:nvPicPr>
          <p:cNvPr id="9" name="内容占位符 8">
            <a:extLst>
              <a:ext uri="{FF2B5EF4-FFF2-40B4-BE49-F238E27FC236}">
                <a16:creationId xmlns:a16="http://schemas.microsoft.com/office/drawing/2014/main" id="{88504DFD-78C8-4C81-A108-3304F7AD1B00}"/>
              </a:ext>
            </a:extLst>
          </p:cNvPr>
          <p:cNvPicPr>
            <a:picLocks noGrp="1" noChangeAspect="1"/>
          </p:cNvPicPr>
          <p:nvPr>
            <p:ph idx="1"/>
          </p:nvPr>
        </p:nvPicPr>
        <p:blipFill>
          <a:blip r:embed="rId2"/>
          <a:stretch>
            <a:fillRect/>
          </a:stretch>
        </p:blipFill>
        <p:spPr>
          <a:xfrm>
            <a:off x="835025" y="1947069"/>
            <a:ext cx="10172700" cy="3609975"/>
          </a:xfrm>
        </p:spPr>
      </p:pic>
      <p:sp>
        <p:nvSpPr>
          <p:cNvPr id="6" name="标题 3">
            <a:extLst>
              <a:ext uri="{FF2B5EF4-FFF2-40B4-BE49-F238E27FC236}">
                <a16:creationId xmlns:a16="http://schemas.microsoft.com/office/drawing/2014/main" id="{BADCB5B6-0F76-4994-9307-19D7A5764500}"/>
              </a:ext>
            </a:extLst>
          </p:cNvPr>
          <p:cNvSpPr txBox="1">
            <a:spLocks/>
          </p:cNvSpPr>
          <p:nvPr/>
        </p:nvSpPr>
        <p:spPr>
          <a:xfrm>
            <a:off x="600875" y="714803"/>
            <a:ext cx="10098914" cy="555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i="0" kern="1200">
                <a:solidFill>
                  <a:schemeClr val="tx1"/>
                </a:solidFill>
                <a:latin typeface="+mj-lt"/>
                <a:ea typeface="+mj-ea"/>
                <a:cs typeface="+mj-cs"/>
              </a:defRPr>
            </a:lvl1pPr>
          </a:lstStyle>
          <a:p>
            <a:r>
              <a:rPr lang="en-US" altLang="zh-CN" sz="2800" b="1" dirty="0">
                <a:solidFill>
                  <a:srgbClr val="7030A0"/>
                </a:solidFill>
                <a:latin typeface="微软雅黑" panose="020B0503020204020204" pitchFamily="34" charset="-122"/>
                <a:ea typeface="微软雅黑" panose="020B0503020204020204" pitchFamily="34" charset="-122"/>
              </a:rPr>
              <a:t>2.3 </a:t>
            </a:r>
            <a:r>
              <a:rPr lang="zh-CN" altLang="en-US" sz="2800" b="1" dirty="0">
                <a:solidFill>
                  <a:srgbClr val="7030A0"/>
                </a:solidFill>
                <a:latin typeface="微软雅黑" panose="020B0503020204020204" pitchFamily="34" charset="-122"/>
                <a:ea typeface="微软雅黑" panose="020B0503020204020204" pitchFamily="34" charset="-122"/>
              </a:rPr>
              <a:t>投资策略及业绩比较基准测算说明</a:t>
            </a:r>
          </a:p>
        </p:txBody>
      </p:sp>
      <p:sp>
        <p:nvSpPr>
          <p:cNvPr id="7" name="矩形 6">
            <a:extLst>
              <a:ext uri="{FF2B5EF4-FFF2-40B4-BE49-F238E27FC236}">
                <a16:creationId xmlns:a16="http://schemas.microsoft.com/office/drawing/2014/main" id="{F2818B2F-A652-4C02-A5AC-185315833879}"/>
              </a:ext>
            </a:extLst>
          </p:cNvPr>
          <p:cNvSpPr/>
          <p:nvPr/>
        </p:nvSpPr>
        <p:spPr>
          <a:xfrm>
            <a:off x="387526" y="671269"/>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solidFill>
                <a:srgbClr val="000000"/>
              </a:solidFill>
              <a:latin typeface="Arial" panose="020B0604020202020204"/>
              <a:ea typeface="微软雅黑" panose="020B0503020204020204" charset="-122"/>
              <a:sym typeface="+mn-lt"/>
            </a:endParaRPr>
          </a:p>
        </p:txBody>
      </p:sp>
      <p:graphicFrame>
        <p:nvGraphicFramePr>
          <p:cNvPr id="4" name="表格 4">
            <a:extLst>
              <a:ext uri="{FF2B5EF4-FFF2-40B4-BE49-F238E27FC236}">
                <a16:creationId xmlns:a16="http://schemas.microsoft.com/office/drawing/2014/main" id="{E3D4A4D6-E9D4-42E8-B188-43E31D7A404B}"/>
              </a:ext>
            </a:extLst>
          </p:cNvPr>
          <p:cNvGraphicFramePr>
            <a:graphicFrameLocks noGrp="1"/>
          </p:cNvGraphicFramePr>
          <p:nvPr>
            <p:extLst>
              <p:ext uri="{D42A27DB-BD31-4B8C-83A1-F6EECF244321}">
                <p14:modId xmlns:p14="http://schemas.microsoft.com/office/powerpoint/2010/main" val="4183307849"/>
              </p:ext>
            </p:extLst>
          </p:nvPr>
        </p:nvGraphicFramePr>
        <p:xfrm>
          <a:off x="758296" y="1506696"/>
          <a:ext cx="10503262" cy="5039360"/>
        </p:xfrm>
        <a:graphic>
          <a:graphicData uri="http://schemas.openxmlformats.org/drawingml/2006/table">
            <a:tbl>
              <a:tblPr firstRow="1" bandRow="1">
                <a:tableStyleId>{5C22544A-7EE6-4342-B048-85BDC9FD1C3A}</a:tableStyleId>
              </a:tblPr>
              <a:tblGrid>
                <a:gridCol w="1748563">
                  <a:extLst>
                    <a:ext uri="{9D8B030D-6E8A-4147-A177-3AD203B41FA5}">
                      <a16:colId xmlns:a16="http://schemas.microsoft.com/office/drawing/2014/main" val="3618268656"/>
                    </a:ext>
                  </a:extLst>
                </a:gridCol>
                <a:gridCol w="8754699">
                  <a:extLst>
                    <a:ext uri="{9D8B030D-6E8A-4147-A177-3AD203B41FA5}">
                      <a16:colId xmlns:a16="http://schemas.microsoft.com/office/drawing/2014/main" val="3451564290"/>
                    </a:ext>
                  </a:extLst>
                </a:gridCol>
              </a:tblGrid>
              <a:tr h="370840">
                <a:tc>
                  <a:txBody>
                    <a:bodyPr/>
                    <a:lstStyle/>
                    <a:p>
                      <a:r>
                        <a:rPr lang="zh-CN" altLang="en-US" dirty="0">
                          <a:latin typeface="微软雅黑" panose="020B0503020204020204" pitchFamily="34" charset="-122"/>
                          <a:ea typeface="微软雅黑" panose="020B0503020204020204" pitchFamily="34" charset="-122"/>
                        </a:rPr>
                        <a:t>产品投资要点</a:t>
                      </a:r>
                    </a:p>
                  </a:txBody>
                  <a:tcPr/>
                </a:tc>
                <a:tc>
                  <a:txBody>
                    <a:bodyPr/>
                    <a:lstStyle/>
                    <a:p>
                      <a:r>
                        <a:rPr lang="zh-CN" altLang="en-US" dirty="0">
                          <a:latin typeface="微软雅黑" panose="020B0503020204020204" pitchFamily="34" charset="-122"/>
                          <a:ea typeface="微软雅黑" panose="020B0503020204020204" pitchFamily="34" charset="-122"/>
                        </a:rPr>
                        <a:t>详细描述</a:t>
                      </a:r>
                    </a:p>
                  </a:txBody>
                  <a:tcPr/>
                </a:tc>
                <a:extLst>
                  <a:ext uri="{0D108BD9-81ED-4DB2-BD59-A6C34878D82A}">
                    <a16:rowId xmlns:a16="http://schemas.microsoft.com/office/drawing/2014/main" val="3580785140"/>
                  </a:ext>
                </a:extLst>
              </a:tr>
              <a:tr h="370840">
                <a:tc>
                  <a:txBody>
                    <a:bodyPr/>
                    <a:lstStyle/>
                    <a:p>
                      <a:r>
                        <a:rPr lang="zh-CN" altLang="en-US" dirty="0">
                          <a:latin typeface="微软雅黑" panose="020B0503020204020204" pitchFamily="34" charset="-122"/>
                          <a:ea typeface="微软雅黑" panose="020B0503020204020204" pitchFamily="34" charset="-122"/>
                        </a:rPr>
                        <a:t>投资策略</a:t>
                      </a:r>
                    </a:p>
                  </a:txBody>
                  <a:tcPr/>
                </a:tc>
                <a:tc>
                  <a:txBody>
                    <a:bodyPr/>
                    <a:lstStyle/>
                    <a:p>
                      <a:pPr marL="285750" indent="-285750" algn="just">
                        <a:buFont typeface="Wingdings" panose="05000000000000000000" pitchFamily="2" charset="2"/>
                        <a:buChar char="Ø"/>
                      </a:pPr>
                      <a:r>
                        <a:rPr lang="zh-CN" altLang="en-US" sz="1800" kern="100" dirty="0">
                          <a:effectLst/>
                          <a:latin typeface="微软雅黑" panose="020B0503020204020204" pitchFamily="34" charset="-122"/>
                          <a:ea typeface="微软雅黑" panose="020B0503020204020204" pitchFamily="34" charset="-122"/>
                          <a:cs typeface="等线" panose="02010600030101010101" pitchFamily="2" charset="-122"/>
                        </a:rPr>
                        <a:t>投资中枢：</a:t>
                      </a:r>
                      <a:r>
                        <a:rPr lang="zh-CN" altLang="zh-CN" sz="1800" kern="100" dirty="0">
                          <a:effectLst/>
                          <a:latin typeface="微软雅黑" panose="020B0503020204020204" pitchFamily="34" charset="-122"/>
                          <a:ea typeface="微软雅黑" panose="020B0503020204020204" pitchFamily="34" charset="-122"/>
                          <a:cs typeface="等线" panose="02010600030101010101" pitchFamily="2" charset="-122"/>
                        </a:rPr>
                        <a:t>产品股票资产投资中枢比例为净资产的</a:t>
                      </a:r>
                      <a:r>
                        <a:rPr lang="en-US" altLang="zh-CN" sz="1800" kern="100" dirty="0">
                          <a:effectLst/>
                          <a:latin typeface="微软雅黑" panose="020B0503020204020204" pitchFamily="34" charset="-122"/>
                          <a:ea typeface="微软雅黑" panose="020B0503020204020204" pitchFamily="34" charset="-122"/>
                          <a:cs typeface="等线" panose="02010600030101010101" pitchFamily="2" charset="-122"/>
                        </a:rPr>
                        <a:t>15%</a:t>
                      </a:r>
                      <a:r>
                        <a:rPr lang="zh-CN" altLang="zh-CN" sz="1800" kern="100" dirty="0">
                          <a:effectLst/>
                          <a:latin typeface="微软雅黑" panose="020B0503020204020204" pitchFamily="34" charset="-122"/>
                          <a:ea typeface="微软雅黑" panose="020B0503020204020204" pitchFamily="34" charset="-122"/>
                          <a:cs typeface="等线" panose="02010600030101010101" pitchFamily="2" charset="-122"/>
                        </a:rPr>
                        <a:t>，投资比例上限不超过净资产的</a:t>
                      </a:r>
                      <a:r>
                        <a:rPr lang="en-US" altLang="zh-CN" sz="1800" kern="100" dirty="0">
                          <a:effectLst/>
                          <a:latin typeface="微软雅黑" panose="020B0503020204020204" pitchFamily="34" charset="-122"/>
                          <a:ea typeface="微软雅黑" panose="020B0503020204020204" pitchFamily="34" charset="-122"/>
                          <a:cs typeface="等线" panose="02010600030101010101" pitchFamily="2" charset="-122"/>
                        </a:rPr>
                        <a:t>20%</a:t>
                      </a:r>
                      <a:r>
                        <a:rPr lang="zh-CN" altLang="zh-CN" sz="1800" kern="100" dirty="0">
                          <a:effectLst/>
                          <a:latin typeface="微软雅黑" panose="020B0503020204020204" pitchFamily="34" charset="-122"/>
                          <a:ea typeface="微软雅黑" panose="020B0503020204020204" pitchFamily="34" charset="-122"/>
                          <a:cs typeface="等线" panose="02010600030101010101" pitchFamily="2" charset="-122"/>
                        </a:rPr>
                        <a:t>，拟直投中证科创创业</a:t>
                      </a:r>
                      <a:r>
                        <a:rPr lang="en-US" altLang="zh-CN" sz="1800" kern="100" dirty="0">
                          <a:effectLst/>
                          <a:latin typeface="微软雅黑" panose="020B0503020204020204" pitchFamily="34" charset="-122"/>
                          <a:ea typeface="微软雅黑" panose="020B0503020204020204" pitchFamily="34" charset="-122"/>
                          <a:cs typeface="等线" panose="02010600030101010101" pitchFamily="2" charset="-122"/>
                        </a:rPr>
                        <a:t>50</a:t>
                      </a:r>
                      <a:r>
                        <a:rPr lang="zh-CN" altLang="zh-CN" sz="1800" kern="100" dirty="0">
                          <a:effectLst/>
                          <a:latin typeface="微软雅黑" panose="020B0503020204020204" pitchFamily="34" charset="-122"/>
                          <a:ea typeface="微软雅黑" panose="020B0503020204020204" pitchFamily="34" charset="-122"/>
                          <a:cs typeface="等线" panose="02010600030101010101" pitchFamily="2" charset="-122"/>
                        </a:rPr>
                        <a:t>指数的成分股；</a:t>
                      </a:r>
                      <a:endParaRPr lang="en-US" altLang="zh-CN" sz="1800" kern="100" dirty="0">
                        <a:effectLst/>
                        <a:latin typeface="微软雅黑" panose="020B0503020204020204" pitchFamily="34" charset="-122"/>
                        <a:ea typeface="微软雅黑" panose="020B0503020204020204" pitchFamily="34" charset="-122"/>
                        <a:cs typeface="等线" panose="02010600030101010101" pitchFamily="2" charset="-122"/>
                      </a:endParaRPr>
                    </a:p>
                    <a:p>
                      <a:pPr marL="285750" indent="-285750" algn="just">
                        <a:buFont typeface="Wingdings" panose="05000000000000000000" pitchFamily="2" charset="2"/>
                        <a:buChar char="Ø"/>
                      </a:pPr>
                      <a:r>
                        <a:rPr lang="zh-CN" altLang="zh-CN" sz="1800" kern="100" dirty="0">
                          <a:effectLst/>
                          <a:latin typeface="微软雅黑" panose="020B0503020204020204" pitchFamily="34" charset="-122"/>
                          <a:ea typeface="微软雅黑" panose="020B0503020204020204" pitchFamily="34" charset="-122"/>
                          <a:cs typeface="等线" panose="02010600030101010101" pitchFamily="2" charset="-122"/>
                        </a:rPr>
                        <a:t>其他资产将配置于量化中性、优先股、债券等绝对收益属性类资产</a:t>
                      </a:r>
                      <a:r>
                        <a:rPr lang="zh-CN" altLang="en-US" sz="1800" kern="100" dirty="0">
                          <a:effectLst/>
                          <a:latin typeface="微软雅黑" panose="020B0503020204020204" pitchFamily="34" charset="-122"/>
                          <a:ea typeface="微软雅黑" panose="020B0503020204020204" pitchFamily="34" charset="-122"/>
                          <a:cs typeface="等线" panose="02010600030101010101" pitchFamily="2" charset="-122"/>
                        </a:rPr>
                        <a:t>；</a:t>
                      </a:r>
                      <a:endParaRPr lang="en-US" altLang="zh-CN" sz="1800" kern="100" dirty="0">
                        <a:effectLst/>
                        <a:latin typeface="微软雅黑" panose="020B0503020204020204" pitchFamily="34" charset="-122"/>
                        <a:ea typeface="微软雅黑" panose="020B0503020204020204" pitchFamily="34" charset="-122"/>
                        <a:cs typeface="等线" panose="02010600030101010101" pitchFamily="2" charset="-122"/>
                      </a:endParaRPr>
                    </a:p>
                    <a:p>
                      <a:pPr marL="285750" indent="-285750" algn="just">
                        <a:buFont typeface="Wingdings" panose="05000000000000000000" pitchFamily="2" charset="2"/>
                        <a:buChar char="Ø"/>
                      </a:pPr>
                      <a:r>
                        <a:rPr lang="zh-CN" altLang="zh-CN" sz="1800" kern="100" dirty="0">
                          <a:effectLst/>
                          <a:latin typeface="微软雅黑" panose="020B0503020204020204" pitchFamily="34" charset="-122"/>
                          <a:ea typeface="微软雅黑" panose="020B0503020204020204" pitchFamily="34" charset="-122"/>
                          <a:cs typeface="等线" panose="02010600030101010101" pitchFamily="2" charset="-122"/>
                        </a:rPr>
                        <a:t>通过自上而下的宏观研究进行大类资产动态优化，降低产品净值波动，提高夏普比率。</a:t>
                      </a:r>
                      <a:endParaRPr lang="en-US" altLang="zh-CN" sz="18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a:tc>
                <a:extLst>
                  <a:ext uri="{0D108BD9-81ED-4DB2-BD59-A6C34878D82A}">
                    <a16:rowId xmlns:a16="http://schemas.microsoft.com/office/drawing/2014/main" val="161923924"/>
                  </a:ext>
                </a:extLst>
              </a:tr>
              <a:tr h="370840">
                <a:tc>
                  <a:txBody>
                    <a:bodyPr/>
                    <a:lstStyle/>
                    <a:p>
                      <a:r>
                        <a:rPr lang="zh-CN" altLang="en-US" dirty="0">
                          <a:latin typeface="微软雅黑" panose="020B0503020204020204" pitchFamily="34" charset="-122"/>
                          <a:ea typeface="微软雅黑" panose="020B0503020204020204" pitchFamily="34" charset="-122"/>
                        </a:rPr>
                        <a:t>业绩比较基准</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00" dirty="0">
                          <a:effectLst/>
                          <a:latin typeface="微软雅黑" panose="020B0503020204020204" pitchFamily="34" charset="-122"/>
                          <a:ea typeface="微软雅黑" panose="020B0503020204020204" pitchFamily="34" charset="-122"/>
                          <a:cs typeface="等线" panose="02010600030101010101" pitchFamily="2" charset="-122"/>
                        </a:rPr>
                        <a:t>4.50%×85%+</a:t>
                      </a:r>
                      <a:r>
                        <a:rPr lang="zh-CN" altLang="zh-CN" sz="1800" b="1" kern="100" dirty="0">
                          <a:effectLst/>
                          <a:latin typeface="微软雅黑" panose="020B0503020204020204" pitchFamily="34" charset="-122"/>
                          <a:ea typeface="微软雅黑" panose="020B0503020204020204" pitchFamily="34" charset="-122"/>
                          <a:cs typeface="等线" panose="02010600030101010101" pitchFamily="2" charset="-122"/>
                        </a:rPr>
                        <a:t>中证科创创业</a:t>
                      </a:r>
                      <a:r>
                        <a:rPr lang="en-US" altLang="zh-CN" sz="1800" b="1" kern="100" dirty="0">
                          <a:effectLst/>
                          <a:latin typeface="微软雅黑" panose="020B0503020204020204" pitchFamily="34" charset="-122"/>
                          <a:ea typeface="微软雅黑" panose="020B0503020204020204" pitchFamily="34" charset="-122"/>
                          <a:cs typeface="等线" panose="02010600030101010101" pitchFamily="2" charset="-122"/>
                        </a:rPr>
                        <a:t>50</a:t>
                      </a:r>
                      <a:r>
                        <a:rPr lang="zh-CN" altLang="zh-CN" sz="1800" b="1" kern="100" dirty="0">
                          <a:effectLst/>
                          <a:latin typeface="微软雅黑" panose="020B0503020204020204" pitchFamily="34" charset="-122"/>
                          <a:ea typeface="微软雅黑" panose="020B0503020204020204" pitchFamily="34" charset="-122"/>
                          <a:cs typeface="等线" panose="02010600030101010101" pitchFamily="2" charset="-122"/>
                        </a:rPr>
                        <a:t>指数收益率</a:t>
                      </a:r>
                      <a:r>
                        <a:rPr lang="en-US" altLang="zh-CN" sz="1800" b="1" kern="100" dirty="0">
                          <a:effectLst/>
                          <a:latin typeface="微软雅黑" panose="020B0503020204020204" pitchFamily="34" charset="-122"/>
                          <a:ea typeface="微软雅黑" panose="020B0503020204020204" pitchFamily="34" charset="-122"/>
                          <a:cs typeface="等线" panose="02010600030101010101" pitchFamily="2" charset="-122"/>
                        </a:rPr>
                        <a:t>×15%</a:t>
                      </a:r>
                      <a:endParaRPr lang="zh-CN" altLang="zh-CN" sz="1800" b="1"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a:tc>
                <a:extLst>
                  <a:ext uri="{0D108BD9-81ED-4DB2-BD59-A6C34878D82A}">
                    <a16:rowId xmlns:a16="http://schemas.microsoft.com/office/drawing/2014/main" val="3108929296"/>
                  </a:ext>
                </a:extLst>
              </a:tr>
              <a:tr h="370840">
                <a:tc>
                  <a:txBody>
                    <a:bodyPr/>
                    <a:lstStyle/>
                    <a:p>
                      <a:r>
                        <a:rPr lang="zh-CN" altLang="en-US" dirty="0">
                          <a:latin typeface="微软雅黑" panose="020B0503020204020204" pitchFamily="34" charset="-122"/>
                          <a:ea typeface="微软雅黑" panose="020B0503020204020204" pitchFamily="34" charset="-122"/>
                        </a:rPr>
                        <a:t>基准测算依据</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800" dirty="0">
                          <a:effectLst/>
                          <a:latin typeface="微软雅黑" panose="020B0503020204020204" pitchFamily="34" charset="-122"/>
                          <a:ea typeface="微软雅黑" panose="020B0503020204020204" pitchFamily="34" charset="-122"/>
                          <a:cs typeface="等线" panose="02010600030101010101" pitchFamily="2" charset="-122"/>
                        </a:rPr>
                        <a:t>资产配置</a:t>
                      </a:r>
                      <a:r>
                        <a:rPr lang="en-US" altLang="zh-CN" sz="1800" dirty="0">
                          <a:effectLst/>
                          <a:latin typeface="微软雅黑" panose="020B0503020204020204" pitchFamily="34" charset="-122"/>
                          <a:ea typeface="微软雅黑" panose="020B0503020204020204" pitchFamily="34" charset="-122"/>
                          <a:cs typeface="等线" panose="02010600030101010101" pitchFamily="2" charset="-122"/>
                        </a:rPr>
                        <a:t>SAA</a:t>
                      </a:r>
                      <a:r>
                        <a:rPr lang="zh-CN" altLang="en-US" sz="1800" dirty="0">
                          <a:effectLst/>
                          <a:latin typeface="微软雅黑" panose="020B0503020204020204" pitchFamily="34" charset="-122"/>
                          <a:ea typeface="微软雅黑" panose="020B0503020204020204" pitchFamily="34" charset="-122"/>
                          <a:cs typeface="等线" panose="02010600030101010101" pitchFamily="2" charset="-122"/>
                        </a:rPr>
                        <a:t>比例：</a:t>
                      </a:r>
                      <a:r>
                        <a:rPr lang="en-US" altLang="zh-CN" sz="1800" dirty="0">
                          <a:effectLst/>
                          <a:latin typeface="微软雅黑" panose="020B0503020204020204" pitchFamily="34" charset="-122"/>
                          <a:ea typeface="微软雅黑" panose="020B0503020204020204" pitchFamily="34" charset="-122"/>
                          <a:cs typeface="等线" panose="02010600030101010101" pitchFamily="2" charset="-122"/>
                        </a:rPr>
                        <a:t>45%</a:t>
                      </a:r>
                      <a:r>
                        <a:rPr lang="zh-CN" altLang="zh-CN" sz="1800" dirty="0">
                          <a:effectLst/>
                          <a:latin typeface="微软雅黑" panose="020B0503020204020204" pitchFamily="34" charset="-122"/>
                          <a:ea typeface="微软雅黑" panose="020B0503020204020204" pitchFamily="34" charset="-122"/>
                          <a:cs typeface="等线" panose="02010600030101010101" pitchFamily="2" charset="-122"/>
                        </a:rPr>
                        <a:t>的资产配置于债券资产，</a:t>
                      </a:r>
                      <a:r>
                        <a:rPr lang="en-US" altLang="zh-CN" sz="1800" dirty="0">
                          <a:effectLst/>
                          <a:latin typeface="微软雅黑" panose="020B0503020204020204" pitchFamily="34" charset="-122"/>
                          <a:ea typeface="微软雅黑" panose="020B0503020204020204" pitchFamily="34" charset="-122"/>
                          <a:cs typeface="等线" panose="02010600030101010101" pitchFamily="2" charset="-122"/>
                        </a:rPr>
                        <a:t>40%</a:t>
                      </a:r>
                      <a:r>
                        <a:rPr lang="zh-CN" altLang="zh-CN" sz="1800" dirty="0">
                          <a:effectLst/>
                          <a:latin typeface="微软雅黑" panose="020B0503020204020204" pitchFamily="34" charset="-122"/>
                          <a:ea typeface="微软雅黑" panose="020B0503020204020204" pitchFamily="34" charset="-122"/>
                          <a:cs typeface="等线" panose="02010600030101010101" pitchFamily="2" charset="-122"/>
                        </a:rPr>
                        <a:t>资产配置于量化中性、优先股、融券打新等绝对收益类资产</a:t>
                      </a:r>
                      <a:endParaRPr lang="en-US" altLang="zh-CN" sz="1800" dirty="0">
                        <a:effectLst/>
                        <a:latin typeface="微软雅黑" panose="020B0503020204020204" pitchFamily="34" charset="-122"/>
                        <a:ea typeface="微软雅黑" panose="020B0503020204020204" pitchFamily="34" charset="-122"/>
                        <a:cs typeface="等线" panose="02010600030101010101" pitchFamily="2"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sz="1800" dirty="0">
                          <a:effectLst/>
                          <a:latin typeface="微软雅黑" panose="020B0503020204020204" pitchFamily="34" charset="-122"/>
                          <a:ea typeface="微软雅黑" panose="020B0503020204020204" pitchFamily="34" charset="-122"/>
                          <a:cs typeface="等线" panose="02010600030101010101" pitchFamily="2" charset="-122"/>
                        </a:rPr>
                        <a:t>根据历史各类资产实际表现，过去</a:t>
                      </a:r>
                      <a:r>
                        <a:rPr lang="en-US" altLang="zh-CN" sz="1800" dirty="0">
                          <a:effectLst/>
                          <a:latin typeface="微软雅黑" panose="020B0503020204020204" pitchFamily="34" charset="-122"/>
                          <a:ea typeface="微软雅黑" panose="020B0503020204020204" pitchFamily="34" charset="-122"/>
                          <a:cs typeface="等线" panose="02010600030101010101" pitchFamily="2" charset="-122"/>
                        </a:rPr>
                        <a:t>5</a:t>
                      </a:r>
                      <a:r>
                        <a:rPr lang="zh-CN" altLang="zh-CN" sz="1800" dirty="0">
                          <a:effectLst/>
                          <a:latin typeface="微软雅黑" panose="020B0503020204020204" pitchFamily="34" charset="-122"/>
                          <a:ea typeface="微软雅黑" panose="020B0503020204020204" pitchFamily="34" charset="-122"/>
                          <a:cs typeface="等线" panose="02010600030101010101" pitchFamily="2" charset="-122"/>
                        </a:rPr>
                        <a:t>年内（</a:t>
                      </a:r>
                      <a:r>
                        <a:rPr lang="en-US" altLang="zh-CN" sz="1800" dirty="0">
                          <a:effectLst/>
                          <a:latin typeface="微软雅黑" panose="020B0503020204020204" pitchFamily="34" charset="-122"/>
                          <a:ea typeface="微软雅黑" panose="020B0503020204020204" pitchFamily="34" charset="-122"/>
                          <a:cs typeface="等线" panose="02010600030101010101" pitchFamily="2" charset="-122"/>
                        </a:rPr>
                        <a:t>2016</a:t>
                      </a:r>
                      <a:r>
                        <a:rPr lang="zh-CN" altLang="zh-CN" sz="1800" dirty="0">
                          <a:effectLst/>
                          <a:latin typeface="微软雅黑" panose="020B0503020204020204" pitchFamily="34" charset="-122"/>
                          <a:ea typeface="微软雅黑" panose="020B0503020204020204" pitchFamily="34" charset="-122"/>
                          <a:cs typeface="等线" panose="02010600030101010101" pitchFamily="2" charset="-122"/>
                        </a:rPr>
                        <a:t>年中至</a:t>
                      </a:r>
                      <a:r>
                        <a:rPr lang="en-US" altLang="zh-CN" sz="1800" dirty="0">
                          <a:effectLst/>
                          <a:latin typeface="微软雅黑" panose="020B0503020204020204" pitchFamily="34" charset="-122"/>
                          <a:ea typeface="微软雅黑" panose="020B0503020204020204" pitchFamily="34" charset="-122"/>
                          <a:cs typeface="等线" panose="02010600030101010101" pitchFamily="2" charset="-122"/>
                        </a:rPr>
                        <a:t>2021</a:t>
                      </a:r>
                      <a:r>
                        <a:rPr lang="zh-CN" altLang="zh-CN" sz="1800" dirty="0">
                          <a:effectLst/>
                          <a:latin typeface="微软雅黑" panose="020B0503020204020204" pitchFamily="34" charset="-122"/>
                          <a:ea typeface="微软雅黑" panose="020B0503020204020204" pitchFamily="34" charset="-122"/>
                          <a:cs typeface="等线" panose="02010600030101010101" pitchFamily="2" charset="-122"/>
                        </a:rPr>
                        <a:t>年中），债券收益率（以债券型基金进行衡量）收益率为</a:t>
                      </a:r>
                      <a:r>
                        <a:rPr lang="en-US" altLang="zh-CN" sz="1800" dirty="0">
                          <a:effectLst/>
                          <a:latin typeface="微软雅黑" panose="020B0503020204020204" pitchFamily="34" charset="-122"/>
                          <a:ea typeface="微软雅黑" panose="020B0503020204020204" pitchFamily="34" charset="-122"/>
                          <a:cs typeface="等线" panose="02010600030101010101" pitchFamily="2" charset="-122"/>
                        </a:rPr>
                        <a:t>3.8%</a:t>
                      </a:r>
                      <a:r>
                        <a:rPr lang="zh-CN" altLang="zh-CN" sz="1800" dirty="0">
                          <a:effectLst/>
                          <a:latin typeface="微软雅黑" panose="020B0503020204020204" pitchFamily="34" charset="-122"/>
                          <a:ea typeface="微软雅黑" panose="020B0503020204020204" pitchFamily="34" charset="-122"/>
                          <a:cs typeface="等线" panose="02010600030101010101" pitchFamily="2" charset="-122"/>
                        </a:rPr>
                        <a:t>，假定未来收益率与历史收益率接近；</a:t>
                      </a:r>
                      <a:endParaRPr lang="en-US" altLang="zh-CN" sz="1800" dirty="0">
                        <a:effectLst/>
                        <a:latin typeface="微软雅黑" panose="020B0503020204020204" pitchFamily="34" charset="-122"/>
                        <a:ea typeface="微软雅黑" panose="020B0503020204020204" pitchFamily="34" charset="-122"/>
                        <a:cs typeface="等线" panose="02010600030101010101" pitchFamily="2"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sz="1800" dirty="0">
                          <a:effectLst/>
                          <a:latin typeface="微软雅黑" panose="020B0503020204020204" pitchFamily="34" charset="-122"/>
                          <a:ea typeface="微软雅黑" panose="020B0503020204020204" pitchFamily="34" charset="-122"/>
                          <a:cs typeface="等线" panose="02010600030101010101" pitchFamily="2" charset="-122"/>
                        </a:rPr>
                        <a:t>量化中性策略收益率过去</a:t>
                      </a:r>
                      <a:r>
                        <a:rPr lang="en-US" altLang="zh-CN" sz="1800" dirty="0">
                          <a:effectLst/>
                          <a:latin typeface="微软雅黑" panose="020B0503020204020204" pitchFamily="34" charset="-122"/>
                          <a:ea typeface="微软雅黑" panose="020B0503020204020204" pitchFamily="34" charset="-122"/>
                          <a:cs typeface="等线" panose="02010600030101010101" pitchFamily="2" charset="-122"/>
                        </a:rPr>
                        <a:t>5</a:t>
                      </a:r>
                      <a:r>
                        <a:rPr lang="zh-CN" altLang="zh-CN" sz="1800" dirty="0">
                          <a:effectLst/>
                          <a:latin typeface="微软雅黑" panose="020B0503020204020204" pitchFamily="34" charset="-122"/>
                          <a:ea typeface="微软雅黑" panose="020B0503020204020204" pitchFamily="34" charset="-122"/>
                          <a:cs typeface="等线" panose="02010600030101010101" pitchFamily="2" charset="-122"/>
                        </a:rPr>
                        <a:t>年平均年化收益率为</a:t>
                      </a:r>
                      <a:r>
                        <a:rPr lang="en-US" altLang="zh-CN" sz="1800" dirty="0">
                          <a:effectLst/>
                          <a:latin typeface="微软雅黑" panose="020B0503020204020204" pitchFamily="34" charset="-122"/>
                          <a:ea typeface="微软雅黑" panose="020B0503020204020204" pitchFamily="34" charset="-122"/>
                          <a:cs typeface="等线" panose="02010600030101010101" pitchFamily="2" charset="-122"/>
                        </a:rPr>
                        <a:t>6.8%</a:t>
                      </a:r>
                      <a:r>
                        <a:rPr lang="zh-CN" altLang="zh-CN" sz="1800" dirty="0">
                          <a:effectLst/>
                          <a:latin typeface="微软雅黑" panose="020B0503020204020204" pitchFamily="34" charset="-122"/>
                          <a:ea typeface="微软雅黑" panose="020B0503020204020204" pitchFamily="34" charset="-122"/>
                          <a:cs typeface="等线" panose="02010600030101010101" pitchFamily="2" charset="-122"/>
                        </a:rPr>
                        <a:t>，考虑未来收益率衰减，假定未来量化中性收益率为</a:t>
                      </a:r>
                      <a:r>
                        <a:rPr lang="en-US" altLang="zh-CN" sz="1800" dirty="0">
                          <a:effectLst/>
                          <a:latin typeface="微软雅黑" panose="020B0503020204020204" pitchFamily="34" charset="-122"/>
                          <a:ea typeface="微软雅黑" panose="020B0503020204020204" pitchFamily="34" charset="-122"/>
                          <a:cs typeface="等线" panose="02010600030101010101" pitchFamily="2" charset="-122"/>
                        </a:rPr>
                        <a:t>5.5%</a:t>
                      </a:r>
                      <a:r>
                        <a:rPr lang="zh-CN" altLang="en-US" sz="1800" dirty="0">
                          <a:effectLst/>
                          <a:latin typeface="微软雅黑" panose="020B0503020204020204" pitchFamily="34" charset="-122"/>
                          <a:ea typeface="微软雅黑" panose="020B0503020204020204" pitchFamily="34" charset="-122"/>
                          <a:cs typeface="等线" panose="02010600030101010101" pitchFamily="2" charset="-122"/>
                        </a:rPr>
                        <a:t>；</a:t>
                      </a:r>
                      <a:endParaRPr lang="en-US" altLang="zh-CN" sz="1800" dirty="0">
                        <a:effectLst/>
                        <a:latin typeface="微软雅黑" panose="020B0503020204020204" pitchFamily="34" charset="-122"/>
                        <a:ea typeface="微软雅黑" panose="020B0503020204020204" pitchFamily="34" charset="-122"/>
                        <a:cs typeface="等线" panose="02010600030101010101" pitchFamily="2"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sz="1800" dirty="0">
                          <a:effectLst/>
                          <a:latin typeface="微软雅黑" panose="020B0503020204020204" pitchFamily="34" charset="-122"/>
                          <a:ea typeface="微软雅黑" panose="020B0503020204020204" pitchFamily="34" charset="-122"/>
                          <a:cs typeface="等线" panose="02010600030101010101" pitchFamily="2" charset="-122"/>
                        </a:rPr>
                        <a:t>优先股及融券打新等绝对收益类策略的收益率预计为</a:t>
                      </a:r>
                      <a:r>
                        <a:rPr lang="en-US" altLang="zh-CN" sz="1800" dirty="0">
                          <a:effectLst/>
                          <a:latin typeface="微软雅黑" panose="020B0503020204020204" pitchFamily="34" charset="-122"/>
                          <a:ea typeface="微软雅黑" panose="020B0503020204020204" pitchFamily="34" charset="-122"/>
                          <a:cs typeface="等线" panose="02010600030101010101" pitchFamily="2" charset="-122"/>
                        </a:rPr>
                        <a:t>5%</a:t>
                      </a:r>
                      <a:r>
                        <a:rPr lang="zh-CN" altLang="zh-CN" sz="1800" dirty="0">
                          <a:effectLst/>
                          <a:latin typeface="微软雅黑" panose="020B0503020204020204" pitchFamily="34" charset="-122"/>
                          <a:ea typeface="微软雅黑" panose="020B0503020204020204" pitchFamily="34" charset="-122"/>
                          <a:cs typeface="等线" panose="02010600030101010101" pitchFamily="2" charset="-122"/>
                        </a:rPr>
                        <a:t>。</a:t>
                      </a:r>
                      <a:endParaRPr lang="en-US" altLang="zh-CN" sz="1800" dirty="0">
                        <a:effectLst/>
                        <a:latin typeface="微软雅黑" panose="020B0503020204020204" pitchFamily="34" charset="-122"/>
                        <a:ea typeface="微软雅黑" panose="020B0503020204020204" pitchFamily="34" charset="-122"/>
                        <a:cs typeface="等线" panose="02010600030101010101" pitchFamily="2"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sz="1800" dirty="0">
                          <a:effectLst/>
                          <a:latin typeface="微软雅黑" panose="020B0503020204020204" pitchFamily="34" charset="-122"/>
                          <a:ea typeface="微软雅黑" panose="020B0503020204020204" pitchFamily="34" charset="-122"/>
                          <a:cs typeface="等线" panose="02010600030101010101" pitchFamily="2" charset="-122"/>
                        </a:rPr>
                        <a:t>综上，</a:t>
                      </a:r>
                      <a:r>
                        <a:rPr lang="zh-CN" altLang="zh-CN" sz="1800" b="1" dirty="0">
                          <a:effectLst/>
                          <a:latin typeface="微软雅黑" panose="020B0503020204020204" pitchFamily="34" charset="-122"/>
                          <a:ea typeface="微软雅黑" panose="020B0503020204020204" pitchFamily="34" charset="-122"/>
                          <a:cs typeface="等线" panose="02010600030101010101" pitchFamily="2" charset="-122"/>
                        </a:rPr>
                        <a:t>绝对收益部分预计实现收益率为</a:t>
                      </a:r>
                      <a:r>
                        <a:rPr lang="en-US" altLang="zh-CN" sz="1800" b="1" dirty="0">
                          <a:effectLst/>
                          <a:latin typeface="微软雅黑" panose="020B0503020204020204" pitchFamily="34" charset="-122"/>
                          <a:ea typeface="微软雅黑" panose="020B0503020204020204" pitchFamily="34" charset="-122"/>
                          <a:cs typeface="等线" panose="02010600030101010101" pitchFamily="2" charset="-122"/>
                        </a:rPr>
                        <a:t>4.5%*85%</a:t>
                      </a:r>
                      <a:r>
                        <a:rPr lang="zh-CN" altLang="zh-CN" sz="1800" b="1" dirty="0">
                          <a:effectLst/>
                          <a:latin typeface="微软雅黑" panose="020B0503020204020204" pitchFamily="34" charset="-122"/>
                          <a:ea typeface="微软雅黑" panose="020B0503020204020204" pitchFamily="34" charset="-122"/>
                          <a:cs typeface="等线" panose="02010600030101010101" pitchFamily="2" charset="-122"/>
                        </a:rPr>
                        <a:t>。此外通过自上而下动态调仓，年化收益率可以提升大约</a:t>
                      </a:r>
                      <a:r>
                        <a:rPr lang="en-US" altLang="zh-CN" sz="1800" b="1" dirty="0">
                          <a:effectLst/>
                          <a:latin typeface="微软雅黑" panose="020B0503020204020204" pitchFamily="34" charset="-122"/>
                          <a:ea typeface="微软雅黑" panose="020B0503020204020204" pitchFamily="34" charset="-122"/>
                          <a:cs typeface="等线" panose="02010600030101010101" pitchFamily="2" charset="-122"/>
                        </a:rPr>
                        <a:t>0.5-1%</a:t>
                      </a:r>
                      <a:r>
                        <a:rPr lang="zh-CN" altLang="zh-CN" sz="1800" b="1" dirty="0">
                          <a:effectLst/>
                          <a:latin typeface="微软雅黑" panose="020B0503020204020204" pitchFamily="34" charset="-122"/>
                          <a:ea typeface="微软雅黑" panose="020B0503020204020204" pitchFamily="34" charset="-122"/>
                          <a:cs typeface="等线" panose="02010600030101010101" pitchFamily="2" charset="-122"/>
                        </a:rPr>
                        <a:t>，因此绝对收益部分预计可实现费后部分</a:t>
                      </a:r>
                      <a:r>
                        <a:rPr lang="en-US" altLang="zh-CN" sz="1800" b="1" dirty="0">
                          <a:effectLst/>
                          <a:latin typeface="微软雅黑" panose="020B0503020204020204" pitchFamily="34" charset="-122"/>
                          <a:ea typeface="微软雅黑" panose="020B0503020204020204" pitchFamily="34" charset="-122"/>
                          <a:cs typeface="等线" panose="02010600030101010101" pitchFamily="2" charset="-122"/>
                        </a:rPr>
                        <a:t>4.5%*85%</a:t>
                      </a:r>
                      <a:r>
                        <a:rPr lang="zh-CN" altLang="zh-CN" sz="1800" b="1" dirty="0">
                          <a:effectLst/>
                          <a:latin typeface="微软雅黑" panose="020B0503020204020204" pitchFamily="34" charset="-122"/>
                          <a:ea typeface="微软雅黑" panose="020B0503020204020204" pitchFamily="34" charset="-122"/>
                          <a:cs typeface="等线" panose="02010600030101010101" pitchFamily="2" charset="-122"/>
                        </a:rPr>
                        <a:t>。</a:t>
                      </a:r>
                      <a:r>
                        <a:rPr lang="en-US" altLang="zh-CN" sz="1800" b="1" dirty="0">
                          <a:effectLst/>
                          <a:latin typeface="微软雅黑" panose="020B0503020204020204" pitchFamily="34" charset="-122"/>
                          <a:ea typeface="微软雅黑" panose="020B0503020204020204" pitchFamily="34" charset="-122"/>
                          <a:cs typeface="等线" panose="02010600030101010101" pitchFamily="2" charset="-122"/>
                        </a:rPr>
                        <a:t>	</a:t>
                      </a:r>
                      <a:endParaRPr lang="zh-CN" altLang="zh-CN" sz="2400" b="1"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a:tc>
                <a:extLst>
                  <a:ext uri="{0D108BD9-81ED-4DB2-BD59-A6C34878D82A}">
                    <a16:rowId xmlns:a16="http://schemas.microsoft.com/office/drawing/2014/main" val="1996793737"/>
                  </a:ext>
                </a:extLst>
              </a:tr>
            </a:tbl>
          </a:graphicData>
        </a:graphic>
      </p:graphicFrame>
    </p:spTree>
    <p:extLst>
      <p:ext uri="{BB962C8B-B14F-4D97-AF65-F5344CB8AC3E}">
        <p14:creationId xmlns:p14="http://schemas.microsoft.com/office/powerpoint/2010/main" val="1704932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19F43DE-AE1E-49BA-8761-1B1AF4E0201A}"/>
              </a:ext>
            </a:extLst>
          </p:cNvPr>
          <p:cNvSpPr>
            <a:spLocks noGrp="1"/>
          </p:cNvSpPr>
          <p:nvPr>
            <p:ph type="title"/>
          </p:nvPr>
        </p:nvSpPr>
        <p:spPr>
          <a:xfrm>
            <a:off x="783418" y="789082"/>
            <a:ext cx="10847999" cy="320601"/>
          </a:xfrm>
        </p:spPr>
        <p:txBody>
          <a:bodyPr>
            <a:noAutofit/>
          </a:bodyPr>
          <a:lstStyle/>
          <a:p>
            <a:r>
              <a:rPr lang="en-US" altLang="zh-CN" sz="2800" b="1" dirty="0">
                <a:solidFill>
                  <a:srgbClr val="7030A0"/>
                </a:solidFill>
                <a:latin typeface="微软雅黑" panose="020B0503020204020204" pitchFamily="34" charset="-122"/>
                <a:ea typeface="微软雅黑" panose="020B0503020204020204" pitchFamily="34" charset="-122"/>
              </a:rPr>
              <a:t>2.</a:t>
            </a:r>
            <a:r>
              <a:rPr lang="zh-CN" altLang="en-US" sz="2800" b="1" dirty="0">
                <a:solidFill>
                  <a:srgbClr val="7030A0"/>
                </a:solidFill>
                <a:latin typeface="微软雅黑" panose="020B0503020204020204" pitchFamily="34" charset="-122"/>
                <a:ea typeface="微软雅黑" panose="020B0503020204020204" pitchFamily="34" charset="-122"/>
              </a:rPr>
              <a:t>４</a:t>
            </a:r>
            <a:r>
              <a:rPr lang="zh-CN" altLang="en-US" b="1" dirty="0"/>
              <a:t>阳光橙增盈双创进取</a:t>
            </a:r>
            <a:r>
              <a:rPr lang="zh-CN" altLang="en-US" sz="2800" b="1" dirty="0">
                <a:solidFill>
                  <a:srgbClr val="7030A0"/>
                </a:solidFill>
                <a:latin typeface="微软雅黑" panose="020B0503020204020204" pitchFamily="34" charset="-122"/>
                <a:ea typeface="微软雅黑" panose="020B0503020204020204" pitchFamily="34" charset="-122"/>
              </a:rPr>
              <a:t>产品持有期收益率测算</a:t>
            </a:r>
          </a:p>
        </p:txBody>
      </p:sp>
      <p:pic>
        <p:nvPicPr>
          <p:cNvPr id="6" name="图片 5">
            <a:extLst>
              <a:ext uri="{FF2B5EF4-FFF2-40B4-BE49-F238E27FC236}">
                <a16:creationId xmlns:a16="http://schemas.microsoft.com/office/drawing/2014/main" id="{3AAEA225-6B97-418A-A6E2-10D3570EFCBB}"/>
              </a:ext>
            </a:extLst>
          </p:cNvPr>
          <p:cNvPicPr>
            <a:picLocks noChangeAspect="1"/>
          </p:cNvPicPr>
          <p:nvPr/>
        </p:nvPicPr>
        <p:blipFill>
          <a:blip r:embed="rId2"/>
          <a:stretch>
            <a:fillRect/>
          </a:stretch>
        </p:blipFill>
        <p:spPr>
          <a:xfrm>
            <a:off x="6775783" y="4773073"/>
            <a:ext cx="4749552" cy="1444408"/>
          </a:xfrm>
          <a:prstGeom prst="rect">
            <a:avLst/>
          </a:prstGeom>
        </p:spPr>
      </p:pic>
      <p:sp>
        <p:nvSpPr>
          <p:cNvPr id="7" name="文本框 6">
            <a:extLst>
              <a:ext uri="{FF2B5EF4-FFF2-40B4-BE49-F238E27FC236}">
                <a16:creationId xmlns:a16="http://schemas.microsoft.com/office/drawing/2014/main" id="{4F07C634-E5AD-440F-9D9A-B6E73615BE17}"/>
              </a:ext>
            </a:extLst>
          </p:cNvPr>
          <p:cNvSpPr txBox="1"/>
          <p:nvPr/>
        </p:nvSpPr>
        <p:spPr>
          <a:xfrm>
            <a:off x="622337" y="1426262"/>
            <a:ext cx="9942990" cy="3416320"/>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t>双创混合型产品的资产中枢定为股票</a:t>
            </a:r>
            <a:r>
              <a:rPr lang="en-US" altLang="zh-CN" dirty="0"/>
              <a:t>15%</a:t>
            </a:r>
            <a:r>
              <a:rPr lang="zh-CN" altLang="en-US" dirty="0"/>
              <a:t>，债券</a:t>
            </a:r>
            <a:r>
              <a:rPr lang="en-US" altLang="zh-CN" dirty="0"/>
              <a:t>45%</a:t>
            </a:r>
            <a:r>
              <a:rPr lang="zh-CN" altLang="en-US" dirty="0"/>
              <a:t>，优先股及量化中性类偏绝对收益型的权益仓位</a:t>
            </a:r>
            <a:r>
              <a:rPr lang="en-US" altLang="zh-CN" dirty="0"/>
              <a:t>40%</a:t>
            </a:r>
            <a:r>
              <a:rPr lang="zh-CN" altLang="en-US" dirty="0"/>
              <a:t>。</a:t>
            </a:r>
            <a:endParaRPr lang="en-US" altLang="zh-CN" dirty="0"/>
          </a:p>
          <a:p>
            <a:pPr marL="285750" indent="-285750">
              <a:buFont typeface="Wingdings" panose="05000000000000000000" pitchFamily="2" charset="2"/>
              <a:buChar char="p"/>
            </a:pPr>
            <a:r>
              <a:rPr lang="zh-CN" altLang="en-US" dirty="0"/>
              <a:t>根据历史数据回测（</a:t>
            </a:r>
            <a:r>
              <a:rPr lang="en-US" altLang="zh-CN" dirty="0"/>
              <a:t>2017</a:t>
            </a:r>
            <a:r>
              <a:rPr lang="zh-CN" altLang="en-US" dirty="0"/>
              <a:t>年</a:t>
            </a:r>
            <a:r>
              <a:rPr lang="en-US" altLang="zh-CN" dirty="0"/>
              <a:t>1</a:t>
            </a:r>
            <a:r>
              <a:rPr lang="zh-CN" altLang="en-US" dirty="0"/>
              <a:t>月至</a:t>
            </a:r>
            <a:r>
              <a:rPr lang="en-US" altLang="zh-CN" dirty="0"/>
              <a:t>2021</a:t>
            </a:r>
            <a:r>
              <a:rPr lang="zh-CN" altLang="en-US" dirty="0"/>
              <a:t>年</a:t>
            </a:r>
            <a:r>
              <a:rPr lang="en-US" altLang="zh-CN" dirty="0"/>
              <a:t>7</a:t>
            </a:r>
            <a:r>
              <a:rPr lang="zh-CN" altLang="en-US" dirty="0"/>
              <a:t>月），投资基准的收益率为</a:t>
            </a:r>
            <a:r>
              <a:rPr lang="en-US" altLang="zh-CN" dirty="0"/>
              <a:t>7.5%</a:t>
            </a:r>
            <a:r>
              <a:rPr lang="zh-CN" altLang="en-US" dirty="0"/>
              <a:t>，波动率</a:t>
            </a:r>
            <a:r>
              <a:rPr lang="en-US" altLang="zh-CN" dirty="0"/>
              <a:t>4.4%</a:t>
            </a:r>
            <a:r>
              <a:rPr lang="zh-CN" altLang="en-US" dirty="0"/>
              <a:t>，最大回撤</a:t>
            </a:r>
            <a:r>
              <a:rPr lang="en-US" altLang="zh-CN" dirty="0"/>
              <a:t>5.9%</a:t>
            </a:r>
            <a:r>
              <a:rPr lang="zh-CN" altLang="en-US" dirty="0"/>
              <a:t>；同期创业板</a:t>
            </a:r>
            <a:r>
              <a:rPr lang="en-US" altLang="zh-CN" dirty="0"/>
              <a:t>50</a:t>
            </a:r>
            <a:r>
              <a:rPr lang="zh-CN" altLang="en-US" dirty="0"/>
              <a:t>指数收益率</a:t>
            </a:r>
            <a:r>
              <a:rPr lang="en-US" altLang="zh-CN" dirty="0"/>
              <a:t>16.2%</a:t>
            </a:r>
            <a:r>
              <a:rPr lang="zh-CN" altLang="en-US" dirty="0"/>
              <a:t>，波动率</a:t>
            </a:r>
            <a:r>
              <a:rPr lang="en-US" altLang="zh-CN" dirty="0"/>
              <a:t>34.8%</a:t>
            </a:r>
            <a:r>
              <a:rPr lang="zh-CN" altLang="en-US" dirty="0"/>
              <a:t>，最大回撤</a:t>
            </a:r>
            <a:r>
              <a:rPr lang="en-US" altLang="zh-CN" dirty="0"/>
              <a:t>46.4%</a:t>
            </a:r>
            <a:r>
              <a:rPr lang="zh-CN" altLang="en-US" dirty="0"/>
              <a:t>。</a:t>
            </a:r>
            <a:endParaRPr lang="en-US" altLang="zh-CN" dirty="0"/>
          </a:p>
          <a:p>
            <a:pPr marL="285750" indent="-285750">
              <a:buFont typeface="Wingdings" panose="05000000000000000000" pitchFamily="2" charset="2"/>
              <a:buChar char="p"/>
            </a:pPr>
            <a:r>
              <a:rPr lang="zh-CN" altLang="en-US" dirty="0"/>
              <a:t>持有期收益率分布：</a:t>
            </a:r>
            <a:endParaRPr lang="en-US" altLang="zh-CN" dirty="0"/>
          </a:p>
          <a:p>
            <a:pPr marL="742950" lvl="1" indent="-285750">
              <a:buFont typeface="Wingdings" panose="05000000000000000000" pitchFamily="2" charset="2"/>
              <a:buChar char="Ø"/>
            </a:pPr>
            <a:r>
              <a:rPr lang="zh-CN" altLang="en-US" dirty="0"/>
              <a:t>持有一年收益率最小为</a:t>
            </a:r>
            <a:r>
              <a:rPr lang="en-US" altLang="zh-CN" dirty="0"/>
              <a:t>-5.9%</a:t>
            </a:r>
            <a:r>
              <a:rPr lang="zh-CN" altLang="en-US" dirty="0"/>
              <a:t>，最高为</a:t>
            </a:r>
            <a:r>
              <a:rPr lang="en-US" altLang="zh-CN" dirty="0"/>
              <a:t>27.5%</a:t>
            </a:r>
            <a:r>
              <a:rPr lang="zh-CN" altLang="en-US" dirty="0"/>
              <a:t> ，平均收益率为</a:t>
            </a:r>
            <a:r>
              <a:rPr lang="en-US" altLang="zh-CN" dirty="0"/>
              <a:t>8.4% </a:t>
            </a:r>
            <a:r>
              <a:rPr lang="zh-CN" altLang="en-US" dirty="0"/>
              <a:t>，最差收益率发生在</a:t>
            </a:r>
            <a:r>
              <a:rPr lang="en-US" altLang="zh-CN" dirty="0"/>
              <a:t>2017-18</a:t>
            </a:r>
            <a:r>
              <a:rPr lang="zh-CN" altLang="en-US" dirty="0"/>
              <a:t>年创业板持续回撤的时间段；</a:t>
            </a:r>
            <a:endParaRPr lang="en-US" altLang="zh-CN" dirty="0"/>
          </a:p>
          <a:p>
            <a:pPr marL="742950" lvl="1" indent="-285750">
              <a:buFont typeface="Wingdings" panose="05000000000000000000" pitchFamily="2" charset="2"/>
              <a:buChar char="Ø"/>
            </a:pPr>
            <a:r>
              <a:rPr lang="zh-CN" altLang="en-US" dirty="0"/>
              <a:t>持有</a:t>
            </a:r>
            <a:r>
              <a:rPr lang="en-US" altLang="zh-CN" dirty="0"/>
              <a:t>9</a:t>
            </a:r>
            <a:r>
              <a:rPr lang="zh-CN" altLang="en-US" dirty="0"/>
              <a:t>个月的年化收益率最小为</a:t>
            </a:r>
            <a:r>
              <a:rPr lang="en-US" altLang="zh-CN" dirty="0"/>
              <a:t>-7.8%</a:t>
            </a:r>
            <a:r>
              <a:rPr lang="zh-CN" altLang="en-US" dirty="0"/>
              <a:t>，最高为</a:t>
            </a:r>
            <a:r>
              <a:rPr lang="en-US" altLang="zh-CN" dirty="0"/>
              <a:t>33.5%</a:t>
            </a:r>
            <a:r>
              <a:rPr lang="zh-CN" altLang="en-US" dirty="0"/>
              <a:t>，平均收益率为</a:t>
            </a:r>
            <a:r>
              <a:rPr lang="en-US" altLang="zh-CN" dirty="0"/>
              <a:t>8.9%</a:t>
            </a:r>
            <a:r>
              <a:rPr lang="zh-CN" altLang="en-US" dirty="0"/>
              <a:t>；</a:t>
            </a:r>
            <a:endParaRPr lang="en-US" altLang="zh-CN" dirty="0"/>
          </a:p>
          <a:p>
            <a:pPr marL="742950" lvl="1" indent="-285750">
              <a:buFont typeface="Wingdings" panose="05000000000000000000" pitchFamily="2" charset="2"/>
              <a:buChar char="Ø"/>
            </a:pPr>
            <a:r>
              <a:rPr lang="zh-CN" altLang="en-US" dirty="0"/>
              <a:t>持有半年的年化收益率最小为</a:t>
            </a:r>
            <a:r>
              <a:rPr lang="en-US" altLang="zh-CN" dirty="0"/>
              <a:t>-12.2%</a:t>
            </a:r>
            <a:r>
              <a:rPr lang="zh-CN" altLang="en-US" dirty="0"/>
              <a:t>，最高为</a:t>
            </a:r>
            <a:r>
              <a:rPr lang="en-US" altLang="zh-CN" dirty="0"/>
              <a:t>35.6%</a:t>
            </a:r>
            <a:r>
              <a:rPr lang="zh-CN" altLang="en-US" dirty="0"/>
              <a:t>，平均收益率为</a:t>
            </a:r>
            <a:r>
              <a:rPr lang="en-US" altLang="zh-CN" dirty="0"/>
              <a:t>8.8%</a:t>
            </a:r>
            <a:r>
              <a:rPr lang="zh-CN" altLang="en-US" dirty="0"/>
              <a:t>。</a:t>
            </a:r>
            <a:endParaRPr lang="en-US" altLang="zh-CN" dirty="0"/>
          </a:p>
          <a:p>
            <a:pPr marL="742950" lvl="1" indent="-285750">
              <a:buFont typeface="Wingdings" panose="05000000000000000000" pitchFamily="2" charset="2"/>
              <a:buChar char="Ø"/>
            </a:pPr>
            <a:endParaRPr lang="en-US" altLang="zh-CN" dirty="0"/>
          </a:p>
          <a:p>
            <a:pPr marL="285750" lvl="1" indent="-285750">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rPr>
              <a:t>混合多策略的投资策略，将使投资人既能</a:t>
            </a:r>
            <a:r>
              <a:rPr lang="zh-CN" altLang="en-US" sz="1800" b="1" dirty="0">
                <a:solidFill>
                  <a:srgbClr val="C00000"/>
                </a:solidFill>
                <a:latin typeface="微软雅黑" panose="020B0503020204020204" pitchFamily="34" charset="-122"/>
                <a:ea typeface="微软雅黑" panose="020B0503020204020204" pitchFamily="34" charset="-122"/>
              </a:rPr>
              <a:t>共享科技创新的资本市场红利，也能通过低波动、低回撤的组合管理提升投资体验</a:t>
            </a:r>
            <a:endParaRPr lang="zh-CN" altLang="en-US" b="1" dirty="0">
              <a:solidFill>
                <a:srgbClr val="C00000"/>
              </a:solidFill>
            </a:endParaRPr>
          </a:p>
        </p:txBody>
      </p:sp>
      <p:sp>
        <p:nvSpPr>
          <p:cNvPr id="9" name="矩形 8">
            <a:extLst>
              <a:ext uri="{FF2B5EF4-FFF2-40B4-BE49-F238E27FC236}">
                <a16:creationId xmlns:a16="http://schemas.microsoft.com/office/drawing/2014/main" id="{7D2B53A0-594D-4818-A217-6D5027C68667}"/>
              </a:ext>
            </a:extLst>
          </p:cNvPr>
          <p:cNvSpPr/>
          <p:nvPr/>
        </p:nvSpPr>
        <p:spPr>
          <a:xfrm>
            <a:off x="387526" y="671269"/>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solidFill>
                <a:srgbClr val="000000"/>
              </a:solidFill>
              <a:latin typeface="微软雅黑" panose="020B0503020204020204" pitchFamily="34" charset="-122"/>
              <a:ea typeface="微软雅黑" panose="020B0503020204020204" pitchFamily="34" charset="-122"/>
              <a:sym typeface="+mn-lt"/>
            </a:endParaRPr>
          </a:p>
        </p:txBody>
      </p:sp>
      <p:sp>
        <p:nvSpPr>
          <p:cNvPr id="10" name="文本框 9">
            <a:extLst>
              <a:ext uri="{FF2B5EF4-FFF2-40B4-BE49-F238E27FC236}">
                <a16:creationId xmlns:a16="http://schemas.microsoft.com/office/drawing/2014/main" id="{CC0AE86F-D872-4316-949D-F778F4C34B11}"/>
              </a:ext>
            </a:extLst>
          </p:cNvPr>
          <p:cNvSpPr txBox="1"/>
          <p:nvPr/>
        </p:nvSpPr>
        <p:spPr>
          <a:xfrm>
            <a:off x="617116" y="6515100"/>
            <a:ext cx="5921374" cy="307777"/>
          </a:xfrm>
          <a:prstGeom prst="rect">
            <a:avLst/>
          </a:prstGeom>
          <a:noFill/>
        </p:spPr>
        <p:txBody>
          <a:bodyPr wrap="square" rtlCol="0">
            <a:spAutoFit/>
          </a:bodyPr>
          <a:lstStyle/>
          <a:p>
            <a:r>
              <a:rPr lang="zh-CN" altLang="en-US" sz="1400" dirty="0">
                <a:cs typeface="+mn-ea"/>
                <a:sym typeface="+mn-lt"/>
              </a:rPr>
              <a:t>说明：历史收益不代表未来实际收益</a:t>
            </a:r>
          </a:p>
        </p:txBody>
      </p:sp>
      <p:pic>
        <p:nvPicPr>
          <p:cNvPr id="12" name="图片 11">
            <a:extLst>
              <a:ext uri="{FF2B5EF4-FFF2-40B4-BE49-F238E27FC236}">
                <a16:creationId xmlns:a16="http://schemas.microsoft.com/office/drawing/2014/main" id="{A86D2FC3-A661-43A3-989E-9D3E4E387145}"/>
              </a:ext>
            </a:extLst>
          </p:cNvPr>
          <p:cNvPicPr>
            <a:picLocks noChangeAspect="1"/>
          </p:cNvPicPr>
          <p:nvPr/>
        </p:nvPicPr>
        <p:blipFill>
          <a:blip r:embed="rId3"/>
          <a:stretch>
            <a:fillRect/>
          </a:stretch>
        </p:blipFill>
        <p:spPr>
          <a:xfrm>
            <a:off x="905612" y="4842581"/>
            <a:ext cx="5407267" cy="1444407"/>
          </a:xfrm>
          <a:prstGeom prst="rect">
            <a:avLst/>
          </a:prstGeom>
        </p:spPr>
      </p:pic>
    </p:spTree>
    <p:extLst>
      <p:ext uri="{BB962C8B-B14F-4D97-AF65-F5344CB8AC3E}">
        <p14:creationId xmlns:p14="http://schemas.microsoft.com/office/powerpoint/2010/main" val="1898971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B7BC2D3-6A30-4EE3-8665-13ABC56D753E}"/>
              </a:ext>
            </a:extLst>
          </p:cNvPr>
          <p:cNvPicPr>
            <a:picLocks noChangeAspect="1"/>
          </p:cNvPicPr>
          <p:nvPr/>
        </p:nvPicPr>
        <p:blipFill>
          <a:blip r:embed="rId3"/>
          <a:stretch>
            <a:fillRect/>
          </a:stretch>
        </p:blipFill>
        <p:spPr>
          <a:xfrm>
            <a:off x="5930896" y="2501033"/>
            <a:ext cx="5414305" cy="3808734"/>
          </a:xfrm>
          <a:prstGeom prst="rect">
            <a:avLst/>
          </a:prstGeom>
        </p:spPr>
      </p:pic>
      <p:sp>
        <p:nvSpPr>
          <p:cNvPr id="4" name="标题 3"/>
          <p:cNvSpPr>
            <a:spLocks noGrp="1"/>
          </p:cNvSpPr>
          <p:nvPr>
            <p:ph type="title"/>
          </p:nvPr>
        </p:nvSpPr>
        <p:spPr>
          <a:xfrm>
            <a:off x="545349" y="848481"/>
            <a:ext cx="10847999" cy="480131"/>
          </a:xfrm>
          <a:noFill/>
        </p:spPr>
        <p:txBody>
          <a:bodyPr wrap="square" rtlCol="0">
            <a:spAutoFit/>
          </a:bodyPr>
          <a:lstStyle/>
          <a:p>
            <a:pPr eaLnBrk="1" hangingPunct="1"/>
            <a:r>
              <a:rPr lang="zh-CN" altLang="en-US" sz="2400" b="1" dirty="0">
                <a:solidFill>
                  <a:srgbClr val="7030A0"/>
                </a:solidFill>
                <a:latin typeface="+mn-lt"/>
                <a:ea typeface="+mn-ea"/>
                <a:cs typeface="+mn-ea"/>
                <a:sym typeface="+mn-lt"/>
              </a:rPr>
              <a:t> </a:t>
            </a:r>
            <a:r>
              <a:rPr lang="en-US" altLang="zh-CN" sz="2400" b="1" dirty="0">
                <a:solidFill>
                  <a:srgbClr val="7030A0"/>
                </a:solidFill>
                <a:latin typeface="+mn-lt"/>
                <a:ea typeface="+mn-ea"/>
                <a:cs typeface="+mn-ea"/>
                <a:sym typeface="+mn-lt"/>
              </a:rPr>
              <a:t>2.5 </a:t>
            </a:r>
            <a:r>
              <a:rPr lang="zh-CN" altLang="en-US" sz="2400" b="1" dirty="0">
                <a:solidFill>
                  <a:srgbClr val="7030A0"/>
                </a:solidFill>
                <a:latin typeface="+mn-lt"/>
                <a:ea typeface="+mn-ea"/>
                <a:cs typeface="+mn-ea"/>
                <a:sym typeface="+mn-lt"/>
              </a:rPr>
              <a:t>资产配置框架：基本面</a:t>
            </a:r>
            <a:r>
              <a:rPr lang="en-US" altLang="zh-CN" sz="2400" b="1" dirty="0">
                <a:solidFill>
                  <a:srgbClr val="7030A0"/>
                </a:solidFill>
                <a:latin typeface="+mn-lt"/>
                <a:ea typeface="+mn-ea"/>
                <a:cs typeface="+mn-ea"/>
                <a:sym typeface="+mn-lt"/>
              </a:rPr>
              <a:t>+</a:t>
            </a:r>
            <a:r>
              <a:rPr lang="zh-CN" altLang="en-US" sz="2400" b="1" dirty="0">
                <a:solidFill>
                  <a:srgbClr val="7030A0"/>
                </a:solidFill>
                <a:latin typeface="+mn-lt"/>
                <a:ea typeface="+mn-ea"/>
                <a:cs typeface="+mn-ea"/>
                <a:sym typeface="+mn-lt"/>
              </a:rPr>
              <a:t>政策面</a:t>
            </a:r>
            <a:r>
              <a:rPr lang="en-US" altLang="zh-CN" sz="2400" b="1" dirty="0">
                <a:solidFill>
                  <a:srgbClr val="7030A0"/>
                </a:solidFill>
                <a:latin typeface="+mn-lt"/>
                <a:ea typeface="+mn-ea"/>
                <a:cs typeface="+mn-ea"/>
                <a:sym typeface="+mn-lt"/>
              </a:rPr>
              <a:t>+</a:t>
            </a:r>
            <a:r>
              <a:rPr lang="zh-CN" altLang="en-US" sz="2400" b="1" dirty="0">
                <a:solidFill>
                  <a:srgbClr val="7030A0"/>
                </a:solidFill>
                <a:latin typeface="+mn-lt"/>
                <a:ea typeface="+mn-ea"/>
                <a:cs typeface="+mn-ea"/>
                <a:sym typeface="+mn-lt"/>
              </a:rPr>
              <a:t>市场情绪</a:t>
            </a:r>
            <a:r>
              <a:rPr lang="zh-CN" altLang="en-US" sz="2800" b="1" dirty="0">
                <a:solidFill>
                  <a:srgbClr val="7030A0"/>
                </a:solidFill>
                <a:latin typeface="+mn-lt"/>
                <a:ea typeface="+mn-ea"/>
                <a:cs typeface="+mn-ea"/>
                <a:sym typeface="+mn-lt"/>
              </a:rPr>
              <a:t>→</a:t>
            </a:r>
            <a:r>
              <a:rPr lang="zh-CN" altLang="en-US" sz="2400" b="1" dirty="0">
                <a:solidFill>
                  <a:srgbClr val="7030A0"/>
                </a:solidFill>
                <a:latin typeface="+mn-lt"/>
                <a:ea typeface="+mn-ea"/>
                <a:cs typeface="+mn-ea"/>
                <a:sym typeface="+mn-lt"/>
              </a:rPr>
              <a:t>市场方向</a:t>
            </a:r>
          </a:p>
        </p:txBody>
      </p:sp>
      <p:sp>
        <p:nvSpPr>
          <p:cNvPr id="3" name="灯片编号占位符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mn-lt"/>
                <a:ea typeface="微软雅黑"/>
                <a:cs typeface="+mn-ea"/>
                <a:sym typeface="+mn-lt"/>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mn-lt"/>
              <a:ea typeface="微软雅黑"/>
              <a:cs typeface="+mn-ea"/>
              <a:sym typeface="+mn-lt"/>
            </a:endParaRPr>
          </a:p>
        </p:txBody>
      </p:sp>
      <p:sp>
        <p:nvSpPr>
          <p:cNvPr id="5" name="内容占位符 4"/>
          <p:cNvSpPr>
            <a:spLocks noGrp="1"/>
          </p:cNvSpPr>
          <p:nvPr>
            <p:ph sz="quarter" idx="4294967295"/>
          </p:nvPr>
        </p:nvSpPr>
        <p:spPr>
          <a:xfrm>
            <a:off x="373736" y="1304717"/>
            <a:ext cx="11201354" cy="4365443"/>
          </a:xfrm>
        </p:spPr>
        <p:txBody>
          <a:bodyPr/>
          <a:lstStyle/>
          <a:p>
            <a:pPr>
              <a:buFont typeface="Wingdings" panose="05000000000000000000" pitchFamily="2" charset="2"/>
              <a:buChar char="p"/>
            </a:pPr>
            <a:r>
              <a:rPr lang="zh-CN" altLang="en-US" sz="1800" dirty="0">
                <a:latin typeface="+mn-ea"/>
                <a:cs typeface="+mn-ea"/>
                <a:sym typeface="+mn-lt"/>
              </a:rPr>
              <a:t>经济周期不同阶段资产表现不同。</a:t>
            </a:r>
            <a:endParaRPr lang="en-US" altLang="zh-CN" sz="1800" dirty="0">
              <a:latin typeface="+mn-ea"/>
              <a:cs typeface="+mn-ea"/>
              <a:sym typeface="+mn-lt"/>
            </a:endParaRPr>
          </a:p>
          <a:p>
            <a:pPr>
              <a:buFont typeface="Wingdings" panose="05000000000000000000" pitchFamily="2" charset="2"/>
              <a:buChar char="p"/>
            </a:pPr>
            <a:r>
              <a:rPr lang="zh-CN" altLang="en-US" sz="1800" dirty="0">
                <a:latin typeface="+mn-ea"/>
                <a:cs typeface="+mn-ea"/>
                <a:sym typeface="+mn-lt"/>
              </a:rPr>
              <a:t>根据周期运行动态调整资产配置比例。</a:t>
            </a:r>
            <a:endParaRPr lang="en-US" altLang="zh-CN" sz="1800" dirty="0">
              <a:latin typeface="+mn-ea"/>
              <a:cs typeface="+mn-ea"/>
              <a:sym typeface="+mn-lt"/>
            </a:endParaRPr>
          </a:p>
          <a:p>
            <a:pPr>
              <a:buFont typeface="Wingdings" panose="05000000000000000000" pitchFamily="2" charset="2"/>
              <a:buChar char="p"/>
            </a:pPr>
            <a:r>
              <a:rPr lang="zh-CN" altLang="en-US" sz="1800" dirty="0">
                <a:latin typeface="+mn-ea"/>
                <a:cs typeface="+mn-ea"/>
                <a:sym typeface="+mn-lt"/>
              </a:rPr>
              <a:t>右下图所示：通过动态调整，在风险没有明显提高的情况下，提高组合整体收益。</a:t>
            </a:r>
            <a:endParaRPr lang="en-US" altLang="zh-CN" sz="1800" dirty="0">
              <a:latin typeface="+mn-ea"/>
              <a:cs typeface="+mn-ea"/>
              <a:sym typeface="+mn-lt"/>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225" y="353721"/>
            <a:ext cx="1769325" cy="335290"/>
          </a:xfrm>
          <a:prstGeom prst="rect">
            <a:avLst/>
          </a:prstGeom>
          <a:solidFill>
            <a:schemeClr val="bg1"/>
          </a:solidFill>
        </p:spPr>
      </p:pic>
      <p:sp>
        <p:nvSpPr>
          <p:cNvPr id="9" name="矩形 8"/>
          <p:cNvSpPr/>
          <p:nvPr/>
        </p:nvSpPr>
        <p:spPr>
          <a:xfrm>
            <a:off x="220680" y="762172"/>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mn-lt"/>
              <a:ea typeface="微软雅黑"/>
              <a:cs typeface="+mn-ea"/>
              <a:sym typeface="+mn-lt"/>
            </a:endParaRPr>
          </a:p>
        </p:txBody>
      </p:sp>
      <p:sp>
        <p:nvSpPr>
          <p:cNvPr id="6" name="文本框 5"/>
          <p:cNvSpPr txBox="1"/>
          <p:nvPr/>
        </p:nvSpPr>
        <p:spPr>
          <a:xfrm>
            <a:off x="434029" y="6434063"/>
            <a:ext cx="629521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数据来源：</a:t>
            </a:r>
            <a:r>
              <a:rPr kumimoji="0" lang="en-US" altLang="zh-CN" sz="1400" b="0" i="0" u="none" strike="noStrike" kern="1200" cap="none" spc="0" normalizeH="0" baseline="0" noProof="0" dirty="0">
                <a:ln>
                  <a:noFill/>
                </a:ln>
                <a:solidFill>
                  <a:srgbClr val="000000"/>
                </a:solidFill>
                <a:effectLst/>
                <a:uLnTx/>
                <a:uFillTx/>
                <a:latin typeface="+mn-lt"/>
                <a:ea typeface="微软雅黑"/>
                <a:cs typeface="+mn-cs"/>
              </a:rPr>
              <a:t>Wind</a:t>
            </a: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，光大理财股票投资部，数据截止到</a:t>
            </a:r>
            <a:r>
              <a:rPr kumimoji="0" lang="en-US" altLang="zh-CN" sz="1400" b="0" i="0" u="none" strike="noStrike" kern="1200" cap="none" spc="0" normalizeH="0" baseline="0" noProof="0" dirty="0">
                <a:ln>
                  <a:noFill/>
                </a:ln>
                <a:solidFill>
                  <a:srgbClr val="000000"/>
                </a:solidFill>
                <a:effectLst/>
                <a:uLnTx/>
                <a:uFillTx/>
                <a:latin typeface="+mn-lt"/>
                <a:ea typeface="微软雅黑"/>
                <a:cs typeface="+mn-cs"/>
              </a:rPr>
              <a:t>2021</a:t>
            </a: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年</a:t>
            </a:r>
            <a:r>
              <a:rPr kumimoji="0" lang="en-US" altLang="zh-CN" sz="1400" b="0" i="0" u="none" strike="noStrike" kern="1200" cap="none" spc="0" normalizeH="0" baseline="0" noProof="0" dirty="0">
                <a:ln>
                  <a:noFill/>
                </a:ln>
                <a:solidFill>
                  <a:srgbClr val="000000"/>
                </a:solidFill>
                <a:effectLst/>
                <a:uLnTx/>
                <a:uFillTx/>
                <a:latin typeface="+mn-lt"/>
                <a:ea typeface="微软雅黑"/>
                <a:cs typeface="+mn-cs"/>
              </a:rPr>
              <a:t>7</a:t>
            </a: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月</a:t>
            </a:r>
            <a:r>
              <a:rPr kumimoji="0" lang="en-US" altLang="zh-CN" sz="1400" b="0" i="0" u="none" strike="noStrike" kern="1200" cap="none" spc="0" normalizeH="0" baseline="0" noProof="0" dirty="0">
                <a:ln>
                  <a:noFill/>
                </a:ln>
                <a:solidFill>
                  <a:srgbClr val="000000"/>
                </a:solidFill>
                <a:effectLst/>
                <a:uLnTx/>
                <a:uFillTx/>
                <a:latin typeface="+mn-lt"/>
                <a:ea typeface="微软雅黑"/>
                <a:cs typeface="+mn-cs"/>
              </a:rPr>
              <a:t>30</a:t>
            </a: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日</a:t>
            </a:r>
          </a:p>
        </p:txBody>
      </p:sp>
      <p:grpSp>
        <p:nvGrpSpPr>
          <p:cNvPr id="10" name="组合 31">
            <a:extLst>
              <a:ext uri="{FF2B5EF4-FFF2-40B4-BE49-F238E27FC236}">
                <a16:creationId xmlns:a16="http://schemas.microsoft.com/office/drawing/2014/main" id="{6A87D604-71CD-4F47-9035-81AC76A432FD}"/>
              </a:ext>
            </a:extLst>
          </p:cNvPr>
          <p:cNvGrpSpPr>
            <a:grpSpLocks/>
          </p:cNvGrpSpPr>
          <p:nvPr/>
        </p:nvGrpSpPr>
        <p:grpSpPr bwMode="auto">
          <a:xfrm>
            <a:off x="327354" y="2668391"/>
            <a:ext cx="4472973" cy="3708433"/>
            <a:chOff x="1044486" y="1696866"/>
            <a:chExt cx="6216829" cy="4923009"/>
          </a:xfrm>
        </p:grpSpPr>
        <p:grpSp>
          <p:nvGrpSpPr>
            <p:cNvPr id="11" name="组合 15">
              <a:extLst>
                <a:ext uri="{FF2B5EF4-FFF2-40B4-BE49-F238E27FC236}">
                  <a16:creationId xmlns:a16="http://schemas.microsoft.com/office/drawing/2014/main" id="{2427F8AF-D657-424A-8093-27D29CC02659}"/>
                </a:ext>
              </a:extLst>
            </p:cNvPr>
            <p:cNvGrpSpPr>
              <a:grpSpLocks/>
            </p:cNvGrpSpPr>
            <p:nvPr/>
          </p:nvGrpSpPr>
          <p:grpSpPr bwMode="auto">
            <a:xfrm>
              <a:off x="2151063" y="2211388"/>
              <a:ext cx="3949700" cy="3951287"/>
              <a:chOff x="2949964" y="2675500"/>
              <a:chExt cx="3951021" cy="3951021"/>
            </a:xfrm>
          </p:grpSpPr>
          <p:grpSp>
            <p:nvGrpSpPr>
              <p:cNvPr id="26" name="组合 2">
                <a:extLst>
                  <a:ext uri="{FF2B5EF4-FFF2-40B4-BE49-F238E27FC236}">
                    <a16:creationId xmlns:a16="http://schemas.microsoft.com/office/drawing/2014/main" id="{9EF484CA-5626-4EC2-AA29-FC3280C701CF}"/>
                  </a:ext>
                </a:extLst>
              </p:cNvPr>
              <p:cNvGrpSpPr>
                <a:grpSpLocks/>
              </p:cNvGrpSpPr>
              <p:nvPr/>
            </p:nvGrpSpPr>
            <p:grpSpPr bwMode="auto">
              <a:xfrm>
                <a:off x="2949964" y="2675500"/>
                <a:ext cx="3951021" cy="3951021"/>
                <a:chOff x="2949964" y="2675500"/>
                <a:chExt cx="3951021" cy="3951021"/>
              </a:xfrm>
            </p:grpSpPr>
            <p:sp>
              <p:nvSpPr>
                <p:cNvPr id="31" name="任意多边形 3">
                  <a:extLst>
                    <a:ext uri="{FF2B5EF4-FFF2-40B4-BE49-F238E27FC236}">
                      <a16:creationId xmlns:a16="http://schemas.microsoft.com/office/drawing/2014/main" id="{5B9DB0F4-AB1E-4E00-9C09-D0E663D20CCE}"/>
                    </a:ext>
                  </a:extLst>
                </p:cNvPr>
                <p:cNvSpPr/>
                <p:nvPr/>
              </p:nvSpPr>
              <p:spPr>
                <a:xfrm>
                  <a:off x="3275462" y="2886623"/>
                  <a:ext cx="3414365" cy="3414483"/>
                </a:xfrm>
                <a:custGeom>
                  <a:avLst/>
                  <a:gdLst>
                    <a:gd name="connsiteX0" fmla="*/ 1706880 w 3413760"/>
                    <a:gd name="connsiteY0" fmla="*/ 0 h 3413760"/>
                    <a:gd name="connsiteX1" fmla="*/ 3413760 w 3413760"/>
                    <a:gd name="connsiteY1" fmla="*/ 1706880 h 3413760"/>
                    <a:gd name="connsiteX2" fmla="*/ 1706880 w 3413760"/>
                    <a:gd name="connsiteY2" fmla="*/ 1706880 h 3413760"/>
                    <a:gd name="connsiteX3" fmla="*/ 1706880 w 3413760"/>
                    <a:gd name="connsiteY3" fmla="*/ 0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1706880" y="0"/>
                      </a:moveTo>
                      <a:cubicBezTo>
                        <a:pt x="2649564" y="0"/>
                        <a:pt x="3413760" y="764196"/>
                        <a:pt x="3413760" y="1706880"/>
                      </a:cubicBezTo>
                      <a:lnTo>
                        <a:pt x="1706880" y="1706880"/>
                      </a:lnTo>
                      <a:lnTo>
                        <a:pt x="1706880" y="0"/>
                      </a:lnTo>
                      <a:close/>
                    </a:path>
                  </a:pathLst>
                </a:custGeom>
                <a:solidFill>
                  <a:srgbClr val="773F9B">
                    <a:lumMod val="60000"/>
                    <a:lumOff val="40000"/>
                    <a:alpha val="90000"/>
                  </a:srgbClr>
                </a:solidFill>
                <a:ln w="25400" cap="flat" cmpd="sng" algn="ctr">
                  <a:solidFill>
                    <a:srgbClr val="FFFFFF">
                      <a:hueOff val="0"/>
                      <a:satOff val="0"/>
                      <a:lumOff val="0"/>
                      <a:alphaOff val="0"/>
                    </a:srgbClr>
                  </a:solidFill>
                  <a:prstDash val="solid"/>
                </a:ln>
                <a:effectLst/>
              </p:spPr>
              <p:txBody>
                <a:bodyPr lIns="1860398" tIns="755803" rIns="390042" bIns="1819757" spcCol="1270" anchor="ctr"/>
                <a:lstStyle/>
                <a:p>
                  <a:pPr marL="0" marR="0" lvl="0" indent="0" algn="ctr" defTabSz="1689100" rtl="0" eaLnBrk="1" fontAlgn="auto" latinLnBrk="0" hangingPunct="1">
                    <a:lnSpc>
                      <a:spcPct val="90000"/>
                    </a:lnSpc>
                    <a:spcBef>
                      <a:spcPts val="0"/>
                    </a:spcBef>
                    <a:spcAft>
                      <a:spcPct val="35000"/>
                    </a:spcAft>
                    <a:buClrTx/>
                    <a:buSzTx/>
                    <a:buFontTx/>
                    <a:buNone/>
                    <a:tabLst/>
                    <a:defRPr/>
                  </a:pPr>
                  <a:endParaRPr kumimoji="0" lang="zh-CN" altLang="en-US" sz="3800" b="0" i="0" u="none" strike="noStrike" kern="0" cap="none" spc="0" normalizeH="0" baseline="0" noProof="0" dirty="0">
                    <a:ln>
                      <a:noFill/>
                    </a:ln>
                    <a:solidFill>
                      <a:srgbClr val="FFFFFF"/>
                    </a:solidFill>
                    <a:effectLst/>
                    <a:uLnTx/>
                    <a:uFillTx/>
                    <a:latin typeface="Trebuchet MS"/>
                    <a:ea typeface="微软雅黑"/>
                    <a:cs typeface="+mn-cs"/>
                  </a:endParaRPr>
                </a:p>
              </p:txBody>
            </p:sp>
            <p:sp>
              <p:nvSpPr>
                <p:cNvPr id="32" name="任意多边形 4">
                  <a:extLst>
                    <a:ext uri="{FF2B5EF4-FFF2-40B4-BE49-F238E27FC236}">
                      <a16:creationId xmlns:a16="http://schemas.microsoft.com/office/drawing/2014/main" id="{03B16FD3-FDDE-4FE3-9FCC-05B4A2AB5D06}"/>
                    </a:ext>
                  </a:extLst>
                </p:cNvPr>
                <p:cNvSpPr/>
                <p:nvPr/>
              </p:nvSpPr>
              <p:spPr>
                <a:xfrm>
                  <a:off x="3275462" y="3000915"/>
                  <a:ext cx="3414365" cy="3414483"/>
                </a:xfrm>
                <a:custGeom>
                  <a:avLst/>
                  <a:gdLst>
                    <a:gd name="connsiteX0" fmla="*/ 3413760 w 3413760"/>
                    <a:gd name="connsiteY0" fmla="*/ 1706880 h 3413760"/>
                    <a:gd name="connsiteX1" fmla="*/ 1706880 w 3413760"/>
                    <a:gd name="connsiteY1" fmla="*/ 3413760 h 3413760"/>
                    <a:gd name="connsiteX2" fmla="*/ 1706880 w 3413760"/>
                    <a:gd name="connsiteY2" fmla="*/ 1706880 h 3413760"/>
                    <a:gd name="connsiteX3" fmla="*/ 3413760 w 3413760"/>
                    <a:gd name="connsiteY3" fmla="*/ 1706880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3413760" y="1706880"/>
                      </a:moveTo>
                      <a:cubicBezTo>
                        <a:pt x="3413760" y="2649564"/>
                        <a:pt x="2649564" y="3413760"/>
                        <a:pt x="1706880" y="3413760"/>
                      </a:cubicBezTo>
                      <a:lnTo>
                        <a:pt x="1706880" y="1706880"/>
                      </a:lnTo>
                      <a:lnTo>
                        <a:pt x="3413760" y="1706880"/>
                      </a:lnTo>
                      <a:close/>
                    </a:path>
                  </a:pathLst>
                </a:custGeom>
                <a:solidFill>
                  <a:srgbClr val="773F9B">
                    <a:alpha val="90000"/>
                    <a:hueOff val="0"/>
                    <a:satOff val="0"/>
                    <a:lumOff val="0"/>
                    <a:alphaOff val="-13333"/>
                  </a:srgbClr>
                </a:solidFill>
                <a:ln w="25400" cap="flat" cmpd="sng" algn="ctr">
                  <a:solidFill>
                    <a:srgbClr val="FFFFFF">
                      <a:hueOff val="0"/>
                      <a:satOff val="0"/>
                      <a:lumOff val="0"/>
                      <a:alphaOff val="0"/>
                    </a:srgbClr>
                  </a:solidFill>
                  <a:prstDash val="solid"/>
                </a:ln>
                <a:effectLst/>
              </p:spPr>
              <p:txBody>
                <a:bodyPr lIns="1860398" tIns="1819758" rIns="390042" bIns="755802" spcCol="1270" anchor="ctr"/>
                <a:lstStyle/>
                <a:p>
                  <a:pPr marL="0" marR="0" lvl="0" indent="0" algn="ctr" defTabSz="1689100" rtl="0" eaLnBrk="1" fontAlgn="auto" latinLnBrk="0" hangingPunct="1">
                    <a:lnSpc>
                      <a:spcPct val="90000"/>
                    </a:lnSpc>
                    <a:spcBef>
                      <a:spcPts val="0"/>
                    </a:spcBef>
                    <a:spcAft>
                      <a:spcPct val="35000"/>
                    </a:spcAft>
                    <a:buClrTx/>
                    <a:buSzTx/>
                    <a:buFontTx/>
                    <a:buNone/>
                    <a:tabLst/>
                    <a:defRPr/>
                  </a:pPr>
                  <a:endParaRPr kumimoji="0" lang="zh-CN" altLang="en-US" sz="3800" b="0" i="0" u="none" strike="noStrike" kern="0" cap="none" spc="0" normalizeH="0" baseline="0" noProof="0" dirty="0">
                    <a:ln>
                      <a:noFill/>
                    </a:ln>
                    <a:solidFill>
                      <a:srgbClr val="FFFFFF"/>
                    </a:solidFill>
                    <a:effectLst/>
                    <a:uLnTx/>
                    <a:uFillTx/>
                    <a:latin typeface="Trebuchet MS"/>
                    <a:ea typeface="微软雅黑"/>
                    <a:cs typeface="+mn-cs"/>
                  </a:endParaRPr>
                </a:p>
              </p:txBody>
            </p:sp>
            <p:sp>
              <p:nvSpPr>
                <p:cNvPr id="33" name="任意多边形 5">
                  <a:extLst>
                    <a:ext uri="{FF2B5EF4-FFF2-40B4-BE49-F238E27FC236}">
                      <a16:creationId xmlns:a16="http://schemas.microsoft.com/office/drawing/2014/main" id="{A274B240-D5E7-4907-9E84-F67F83D1764F}"/>
                    </a:ext>
                  </a:extLst>
                </p:cNvPr>
                <p:cNvSpPr/>
                <p:nvPr/>
              </p:nvSpPr>
              <p:spPr>
                <a:xfrm>
                  <a:off x="3161121" y="3000915"/>
                  <a:ext cx="3414365" cy="3414483"/>
                </a:xfrm>
                <a:custGeom>
                  <a:avLst/>
                  <a:gdLst>
                    <a:gd name="connsiteX0" fmla="*/ 1706880 w 3413760"/>
                    <a:gd name="connsiteY0" fmla="*/ 3413760 h 3413760"/>
                    <a:gd name="connsiteX1" fmla="*/ 0 w 3413760"/>
                    <a:gd name="connsiteY1" fmla="*/ 1706880 h 3413760"/>
                    <a:gd name="connsiteX2" fmla="*/ 1706880 w 3413760"/>
                    <a:gd name="connsiteY2" fmla="*/ 1706880 h 3413760"/>
                    <a:gd name="connsiteX3" fmla="*/ 1706880 w 3413760"/>
                    <a:gd name="connsiteY3" fmla="*/ 3413760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1706880" y="3413760"/>
                      </a:moveTo>
                      <a:cubicBezTo>
                        <a:pt x="764196" y="3413760"/>
                        <a:pt x="0" y="2649564"/>
                        <a:pt x="0" y="1706880"/>
                      </a:cubicBezTo>
                      <a:lnTo>
                        <a:pt x="1706880" y="1706880"/>
                      </a:lnTo>
                      <a:lnTo>
                        <a:pt x="1706880" y="3413760"/>
                      </a:lnTo>
                      <a:close/>
                    </a:path>
                  </a:pathLst>
                </a:custGeom>
                <a:solidFill>
                  <a:srgbClr val="773F9B">
                    <a:alpha val="90000"/>
                    <a:hueOff val="0"/>
                    <a:satOff val="0"/>
                    <a:lumOff val="0"/>
                    <a:alphaOff val="-26667"/>
                  </a:srgbClr>
                </a:solidFill>
                <a:ln w="25400" cap="flat" cmpd="sng" algn="ctr">
                  <a:solidFill>
                    <a:srgbClr val="FFFFFF">
                      <a:hueOff val="0"/>
                      <a:satOff val="0"/>
                      <a:lumOff val="0"/>
                      <a:alphaOff val="0"/>
                    </a:srgbClr>
                  </a:solidFill>
                  <a:prstDash val="solid"/>
                </a:ln>
                <a:effectLst/>
              </p:spPr>
              <p:txBody>
                <a:bodyPr lIns="390043" tIns="1819758" rIns="1860397" bIns="755802" spcCol="1270" anchor="ctr"/>
                <a:lstStyle/>
                <a:p>
                  <a:pPr marL="0" marR="0" lvl="0" indent="0" algn="ctr" defTabSz="1689100" rtl="0" eaLnBrk="1" fontAlgn="auto" latinLnBrk="0" hangingPunct="1">
                    <a:lnSpc>
                      <a:spcPct val="90000"/>
                    </a:lnSpc>
                    <a:spcBef>
                      <a:spcPts val="0"/>
                    </a:spcBef>
                    <a:spcAft>
                      <a:spcPct val="35000"/>
                    </a:spcAft>
                    <a:buClrTx/>
                    <a:buSzTx/>
                    <a:buFontTx/>
                    <a:buNone/>
                    <a:tabLst/>
                    <a:defRPr/>
                  </a:pPr>
                  <a:endParaRPr kumimoji="0" lang="zh-CN" altLang="en-US" sz="3800" b="0" i="0" u="none" strike="noStrike" kern="0" cap="none" spc="0" normalizeH="0" baseline="0" noProof="0" dirty="0">
                    <a:ln>
                      <a:noFill/>
                    </a:ln>
                    <a:solidFill>
                      <a:srgbClr val="FFFFFF"/>
                    </a:solidFill>
                    <a:effectLst/>
                    <a:uLnTx/>
                    <a:uFillTx/>
                    <a:latin typeface="Trebuchet MS"/>
                    <a:ea typeface="微软雅黑"/>
                    <a:cs typeface="+mn-cs"/>
                  </a:endParaRPr>
                </a:p>
              </p:txBody>
            </p:sp>
            <p:sp>
              <p:nvSpPr>
                <p:cNvPr id="34" name="任意多边形 6">
                  <a:extLst>
                    <a:ext uri="{FF2B5EF4-FFF2-40B4-BE49-F238E27FC236}">
                      <a16:creationId xmlns:a16="http://schemas.microsoft.com/office/drawing/2014/main" id="{DB8CB54D-6AFC-446B-B98D-4FB693D6393D}"/>
                    </a:ext>
                  </a:extLst>
                </p:cNvPr>
                <p:cNvSpPr/>
                <p:nvPr/>
              </p:nvSpPr>
              <p:spPr>
                <a:xfrm>
                  <a:off x="3161121" y="2886623"/>
                  <a:ext cx="3414365" cy="3414483"/>
                </a:xfrm>
                <a:custGeom>
                  <a:avLst/>
                  <a:gdLst>
                    <a:gd name="connsiteX0" fmla="*/ 0 w 3413760"/>
                    <a:gd name="connsiteY0" fmla="*/ 1706880 h 3413760"/>
                    <a:gd name="connsiteX1" fmla="*/ 1706880 w 3413760"/>
                    <a:gd name="connsiteY1" fmla="*/ 0 h 3413760"/>
                    <a:gd name="connsiteX2" fmla="*/ 1706880 w 3413760"/>
                    <a:gd name="connsiteY2" fmla="*/ 1706880 h 3413760"/>
                    <a:gd name="connsiteX3" fmla="*/ 0 w 3413760"/>
                    <a:gd name="connsiteY3" fmla="*/ 1706880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0" y="1706880"/>
                      </a:moveTo>
                      <a:cubicBezTo>
                        <a:pt x="0" y="764196"/>
                        <a:pt x="764196" y="0"/>
                        <a:pt x="1706880" y="0"/>
                      </a:cubicBezTo>
                      <a:lnTo>
                        <a:pt x="1706880" y="1706880"/>
                      </a:lnTo>
                      <a:lnTo>
                        <a:pt x="0" y="1706880"/>
                      </a:lnTo>
                      <a:close/>
                    </a:path>
                  </a:pathLst>
                </a:custGeom>
                <a:solidFill>
                  <a:srgbClr val="773F9B">
                    <a:alpha val="90000"/>
                    <a:hueOff val="0"/>
                    <a:satOff val="0"/>
                    <a:lumOff val="0"/>
                    <a:alphaOff val="-40000"/>
                  </a:srgbClr>
                </a:solidFill>
                <a:ln w="25400" cap="flat" cmpd="sng" algn="ctr">
                  <a:solidFill>
                    <a:srgbClr val="FFFFFF">
                      <a:hueOff val="0"/>
                      <a:satOff val="0"/>
                      <a:lumOff val="0"/>
                      <a:alphaOff val="0"/>
                    </a:srgbClr>
                  </a:solidFill>
                  <a:prstDash val="solid"/>
                </a:ln>
                <a:effectLst/>
              </p:spPr>
              <p:txBody>
                <a:bodyPr lIns="416713" tIns="782473" rIns="1887067" bIns="1846427" spcCol="1270" anchor="ctr"/>
                <a:lstStyle/>
                <a:p>
                  <a:pPr marL="0" marR="0" lvl="0" indent="0" algn="ctr" defTabSz="2622550" rtl="0" eaLnBrk="1" fontAlgn="auto" latinLnBrk="0" hangingPunct="1">
                    <a:lnSpc>
                      <a:spcPct val="90000"/>
                    </a:lnSpc>
                    <a:spcBef>
                      <a:spcPts val="0"/>
                    </a:spcBef>
                    <a:spcAft>
                      <a:spcPct val="35000"/>
                    </a:spcAft>
                    <a:buClrTx/>
                    <a:buSzTx/>
                    <a:buFontTx/>
                    <a:buNone/>
                    <a:tabLst/>
                    <a:defRPr/>
                  </a:pPr>
                  <a:endParaRPr kumimoji="0" lang="zh-CN" altLang="en-US" sz="5900" b="0" i="0" u="none" strike="noStrike" kern="0" cap="none" spc="0" normalizeH="0" baseline="0" noProof="0" dirty="0">
                    <a:ln>
                      <a:noFill/>
                    </a:ln>
                    <a:solidFill>
                      <a:srgbClr val="FFFFFF"/>
                    </a:solidFill>
                    <a:effectLst/>
                    <a:uLnTx/>
                    <a:uFillTx/>
                    <a:latin typeface="Trebuchet MS"/>
                    <a:ea typeface="微软雅黑"/>
                    <a:cs typeface="+mn-cs"/>
                  </a:endParaRPr>
                </a:p>
              </p:txBody>
            </p:sp>
            <p:sp>
              <p:nvSpPr>
                <p:cNvPr id="35" name="环形箭头 7">
                  <a:extLst>
                    <a:ext uri="{FF2B5EF4-FFF2-40B4-BE49-F238E27FC236}">
                      <a16:creationId xmlns:a16="http://schemas.microsoft.com/office/drawing/2014/main" id="{F4F8CA13-25E1-424C-98ED-6C8D1C4C9FA0}"/>
                    </a:ext>
                  </a:extLst>
                </p:cNvPr>
                <p:cNvSpPr/>
                <p:nvPr/>
              </p:nvSpPr>
              <p:spPr>
                <a:xfrm>
                  <a:off x="3064248" y="2675500"/>
                  <a:ext cx="3836794" cy="3836729"/>
                </a:xfrm>
                <a:prstGeom prst="circularArrow">
                  <a:avLst>
                    <a:gd name="adj1" fmla="val 5085"/>
                    <a:gd name="adj2" fmla="val 327528"/>
                    <a:gd name="adj3" fmla="val 21272472"/>
                    <a:gd name="adj4" fmla="val 16200000"/>
                    <a:gd name="adj5" fmla="val 5932"/>
                  </a:avLst>
                </a:prstGeom>
                <a:solidFill>
                  <a:srgbClr val="773F9B">
                    <a:shade val="90000"/>
                    <a:hueOff val="0"/>
                    <a:satOff val="0"/>
                    <a:lumOff val="0"/>
                    <a:alphaOff val="0"/>
                  </a:srgbClr>
                </a:solidFill>
                <a:ln>
                  <a:noFill/>
                </a:ln>
                <a:effectLst/>
              </p:spPr>
            </p:sp>
            <p:sp>
              <p:nvSpPr>
                <p:cNvPr id="36" name="环形箭头 8">
                  <a:extLst>
                    <a:ext uri="{FF2B5EF4-FFF2-40B4-BE49-F238E27FC236}">
                      <a16:creationId xmlns:a16="http://schemas.microsoft.com/office/drawing/2014/main" id="{151EE82D-A0AF-4D66-A09D-A0E6CA57ED71}"/>
                    </a:ext>
                  </a:extLst>
                </p:cNvPr>
                <p:cNvSpPr/>
                <p:nvPr/>
              </p:nvSpPr>
              <p:spPr>
                <a:xfrm>
                  <a:off x="3064248" y="2789792"/>
                  <a:ext cx="3836794" cy="3836729"/>
                </a:xfrm>
                <a:prstGeom prst="circularArrow">
                  <a:avLst>
                    <a:gd name="adj1" fmla="val 5085"/>
                    <a:gd name="adj2" fmla="val 327528"/>
                    <a:gd name="adj3" fmla="val 5072472"/>
                    <a:gd name="adj4" fmla="val 0"/>
                    <a:gd name="adj5" fmla="val 5932"/>
                  </a:avLst>
                </a:prstGeom>
                <a:solidFill>
                  <a:srgbClr val="773F9B">
                    <a:shade val="90000"/>
                    <a:hueOff val="-128362"/>
                    <a:satOff val="-7469"/>
                    <a:lumOff val="12875"/>
                    <a:alphaOff val="0"/>
                  </a:srgbClr>
                </a:solidFill>
                <a:ln>
                  <a:noFill/>
                </a:ln>
                <a:effectLst/>
              </p:spPr>
            </p:sp>
            <p:sp>
              <p:nvSpPr>
                <p:cNvPr id="37" name="环形箭头 9">
                  <a:extLst>
                    <a:ext uri="{FF2B5EF4-FFF2-40B4-BE49-F238E27FC236}">
                      <a16:creationId xmlns:a16="http://schemas.microsoft.com/office/drawing/2014/main" id="{F9EE7BDF-01E9-447F-B5E7-D4F23D6B84E1}"/>
                    </a:ext>
                  </a:extLst>
                </p:cNvPr>
                <p:cNvSpPr/>
                <p:nvPr/>
              </p:nvSpPr>
              <p:spPr>
                <a:xfrm>
                  <a:off x="2949906" y="2789792"/>
                  <a:ext cx="3836794" cy="3836729"/>
                </a:xfrm>
                <a:prstGeom prst="circularArrow">
                  <a:avLst>
                    <a:gd name="adj1" fmla="val 5085"/>
                    <a:gd name="adj2" fmla="val 327528"/>
                    <a:gd name="adj3" fmla="val 10472472"/>
                    <a:gd name="adj4" fmla="val 5400000"/>
                    <a:gd name="adj5" fmla="val 5932"/>
                  </a:avLst>
                </a:prstGeom>
                <a:solidFill>
                  <a:srgbClr val="773F9B">
                    <a:shade val="90000"/>
                    <a:hueOff val="-256725"/>
                    <a:satOff val="-14939"/>
                    <a:lumOff val="25750"/>
                    <a:alphaOff val="0"/>
                  </a:srgbClr>
                </a:solidFill>
                <a:ln>
                  <a:noFill/>
                </a:ln>
                <a:effectLst/>
              </p:spPr>
            </p:sp>
            <p:sp>
              <p:nvSpPr>
                <p:cNvPr id="38" name="环形箭头 10">
                  <a:extLst>
                    <a:ext uri="{FF2B5EF4-FFF2-40B4-BE49-F238E27FC236}">
                      <a16:creationId xmlns:a16="http://schemas.microsoft.com/office/drawing/2014/main" id="{2181A1FD-9E97-46AB-90AC-700403FB8E8D}"/>
                    </a:ext>
                  </a:extLst>
                </p:cNvPr>
                <p:cNvSpPr/>
                <p:nvPr/>
              </p:nvSpPr>
              <p:spPr>
                <a:xfrm>
                  <a:off x="2949906" y="2675500"/>
                  <a:ext cx="3836794" cy="3836729"/>
                </a:xfrm>
                <a:prstGeom prst="circularArrow">
                  <a:avLst>
                    <a:gd name="adj1" fmla="val 5085"/>
                    <a:gd name="adj2" fmla="val 327528"/>
                    <a:gd name="adj3" fmla="val 15872472"/>
                    <a:gd name="adj4" fmla="val 10800000"/>
                    <a:gd name="adj5" fmla="val 5932"/>
                  </a:avLst>
                </a:prstGeom>
                <a:solidFill>
                  <a:srgbClr val="773F9B">
                    <a:shade val="90000"/>
                    <a:hueOff val="-385087"/>
                    <a:satOff val="-22408"/>
                    <a:lumOff val="38625"/>
                    <a:alphaOff val="0"/>
                  </a:srgbClr>
                </a:solidFill>
                <a:ln>
                  <a:noFill/>
                </a:ln>
                <a:effectLst/>
              </p:spPr>
            </p:sp>
          </p:grpSp>
          <p:sp>
            <p:nvSpPr>
              <p:cNvPr id="27" name="矩形 12">
                <a:extLst>
                  <a:ext uri="{FF2B5EF4-FFF2-40B4-BE49-F238E27FC236}">
                    <a16:creationId xmlns:a16="http://schemas.microsoft.com/office/drawing/2014/main" id="{DE7CA4F0-9CF0-4BAB-89BF-E64417D41E1B}"/>
                  </a:ext>
                </a:extLst>
              </p:cNvPr>
              <p:cNvSpPr>
                <a:spLocks noChangeArrowheads="1"/>
              </p:cNvSpPr>
              <p:nvPr/>
            </p:nvSpPr>
            <p:spPr bwMode="auto">
              <a:xfrm>
                <a:off x="3767303" y="4797078"/>
                <a:ext cx="954426" cy="101559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债券</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现金</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股票</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大宗商品</a:t>
                </a:r>
              </a:p>
            </p:txBody>
          </p:sp>
          <p:sp>
            <p:nvSpPr>
              <p:cNvPr id="28" name="矩形 18">
                <a:extLst>
                  <a:ext uri="{FF2B5EF4-FFF2-40B4-BE49-F238E27FC236}">
                    <a16:creationId xmlns:a16="http://schemas.microsoft.com/office/drawing/2014/main" id="{E6A17DC0-87E9-4D93-85FD-07ADE1418CD1}"/>
                  </a:ext>
                </a:extLst>
              </p:cNvPr>
              <p:cNvSpPr>
                <a:spLocks noChangeArrowheads="1"/>
              </p:cNvSpPr>
              <p:nvPr/>
            </p:nvSpPr>
            <p:spPr bwMode="auto">
              <a:xfrm>
                <a:off x="5201732" y="4855800"/>
                <a:ext cx="954426" cy="101559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现金</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债券</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大宗商品</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股票</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p:txBody>
          </p:sp>
          <p:sp>
            <p:nvSpPr>
              <p:cNvPr id="29" name="矩形 19">
                <a:extLst>
                  <a:ext uri="{FF2B5EF4-FFF2-40B4-BE49-F238E27FC236}">
                    <a16:creationId xmlns:a16="http://schemas.microsoft.com/office/drawing/2014/main" id="{0FE401F2-A1F7-49BF-8350-90C20D799C01}"/>
                  </a:ext>
                </a:extLst>
              </p:cNvPr>
              <p:cNvSpPr>
                <a:spLocks noChangeArrowheads="1"/>
              </p:cNvSpPr>
              <p:nvPr/>
            </p:nvSpPr>
            <p:spPr bwMode="auto">
              <a:xfrm>
                <a:off x="3892690" y="3415060"/>
                <a:ext cx="954426" cy="101559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股票</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大宗商品</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债券</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现金</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p:txBody>
          </p:sp>
          <p:sp>
            <p:nvSpPr>
              <p:cNvPr id="30" name="矩形 20">
                <a:extLst>
                  <a:ext uri="{FF2B5EF4-FFF2-40B4-BE49-F238E27FC236}">
                    <a16:creationId xmlns:a16="http://schemas.microsoft.com/office/drawing/2014/main" id="{F1A79A77-7C80-4CD8-BB9D-B2AEBE2F826B}"/>
                  </a:ext>
                </a:extLst>
              </p:cNvPr>
              <p:cNvSpPr>
                <a:spLocks noChangeArrowheads="1"/>
              </p:cNvSpPr>
              <p:nvPr/>
            </p:nvSpPr>
            <p:spPr bwMode="auto">
              <a:xfrm>
                <a:off x="5086557" y="3356984"/>
                <a:ext cx="954426" cy="101559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大宗商品</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股票</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现金</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rgbClr val="000000"/>
                    </a:solidFill>
                    <a:effectLst/>
                    <a:uLnTx/>
                    <a:uFillTx/>
                    <a:latin typeface="楷体" pitchFamily="49" charset="-122"/>
                    <a:ea typeface="楷体" pitchFamily="49" charset="-122"/>
                    <a:cs typeface="+mn-cs"/>
                  </a:rPr>
                  <a:t>债券</a:t>
                </a:r>
                <a:endParaRPr kumimoji="0" lang="en-US" altLang="zh-CN" sz="15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p:txBody>
          </p:sp>
        </p:grpSp>
        <p:grpSp>
          <p:nvGrpSpPr>
            <p:cNvPr id="13" name="组合 30">
              <a:extLst>
                <a:ext uri="{FF2B5EF4-FFF2-40B4-BE49-F238E27FC236}">
                  <a16:creationId xmlns:a16="http://schemas.microsoft.com/office/drawing/2014/main" id="{0433850A-5A9E-4A79-9756-2342923CAA8B}"/>
                </a:ext>
              </a:extLst>
            </p:cNvPr>
            <p:cNvGrpSpPr>
              <a:grpSpLocks/>
            </p:cNvGrpSpPr>
            <p:nvPr/>
          </p:nvGrpSpPr>
          <p:grpSpPr bwMode="auto">
            <a:xfrm>
              <a:off x="1044486" y="1696866"/>
              <a:ext cx="6216829" cy="4923009"/>
              <a:chOff x="1044486" y="1696866"/>
              <a:chExt cx="6216829" cy="4923009"/>
            </a:xfrm>
          </p:grpSpPr>
          <p:sp>
            <p:nvSpPr>
              <p:cNvPr id="14" name="矩形 13">
                <a:extLst>
                  <a:ext uri="{FF2B5EF4-FFF2-40B4-BE49-F238E27FC236}">
                    <a16:creationId xmlns:a16="http://schemas.microsoft.com/office/drawing/2014/main" id="{F2A68C9B-206B-4292-86B3-3FF3ACC20C76}"/>
                  </a:ext>
                </a:extLst>
              </p:cNvPr>
              <p:cNvSpPr>
                <a:spLocks noChangeArrowheads="1"/>
              </p:cNvSpPr>
              <p:nvPr/>
            </p:nvSpPr>
            <p:spPr bwMode="auto">
              <a:xfrm>
                <a:off x="3570527" y="1696866"/>
                <a:ext cx="1108107" cy="36830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773F9B">
                        <a:lumMod val="75000"/>
                      </a:srgbClr>
                    </a:solidFill>
                    <a:effectLst/>
                    <a:uLnTx/>
                    <a:uFillTx/>
                    <a:latin typeface="楷体" pitchFamily="49" charset="-122"/>
                    <a:ea typeface="楷体" pitchFamily="49" charset="-122"/>
                    <a:cs typeface="+mn-cs"/>
                  </a:rPr>
                  <a:t>通胀上行</a:t>
                </a:r>
              </a:p>
            </p:txBody>
          </p:sp>
          <p:sp>
            <p:nvSpPr>
              <p:cNvPr id="15" name="矩形 21">
                <a:extLst>
                  <a:ext uri="{FF2B5EF4-FFF2-40B4-BE49-F238E27FC236}">
                    <a16:creationId xmlns:a16="http://schemas.microsoft.com/office/drawing/2014/main" id="{B0C5E91A-2066-46CE-A188-B3C1EE937B99}"/>
                  </a:ext>
                </a:extLst>
              </p:cNvPr>
              <p:cNvSpPr>
                <a:spLocks noChangeArrowheads="1"/>
              </p:cNvSpPr>
              <p:nvPr/>
            </p:nvSpPr>
            <p:spPr bwMode="auto">
              <a:xfrm>
                <a:off x="1694444" y="2507807"/>
                <a:ext cx="646113" cy="64611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楷体" pitchFamily="49" charset="-122"/>
                    <a:ea typeface="楷体" pitchFamily="49" charset="-122"/>
                    <a:cs typeface="+mn-cs"/>
                  </a:rPr>
                  <a:t>复苏</a:t>
                </a:r>
                <a:endParaRPr kumimoji="0" lang="en-US" altLang="zh-CN" sz="1800" b="1"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楷体" pitchFamily="49" charset="-122"/>
                    <a:ea typeface="楷体" pitchFamily="49" charset="-122"/>
                    <a:cs typeface="+mn-cs"/>
                  </a:rPr>
                  <a:t>周期</a:t>
                </a:r>
                <a:endParaRPr kumimoji="0" lang="zh-CN" altLang="en-US" sz="18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p:txBody>
          </p:sp>
          <p:sp>
            <p:nvSpPr>
              <p:cNvPr id="16" name="矩形 22">
                <a:extLst>
                  <a:ext uri="{FF2B5EF4-FFF2-40B4-BE49-F238E27FC236}">
                    <a16:creationId xmlns:a16="http://schemas.microsoft.com/office/drawing/2014/main" id="{5E7105DE-FA8E-474C-A90E-E7480660E0EB}"/>
                  </a:ext>
                </a:extLst>
              </p:cNvPr>
              <p:cNvSpPr>
                <a:spLocks noChangeArrowheads="1"/>
              </p:cNvSpPr>
              <p:nvPr/>
            </p:nvSpPr>
            <p:spPr bwMode="auto">
              <a:xfrm>
                <a:off x="5796509" y="2363808"/>
                <a:ext cx="646113" cy="646113"/>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楷体" pitchFamily="49" charset="-122"/>
                    <a:ea typeface="楷体" pitchFamily="49" charset="-122"/>
                    <a:cs typeface="+mn-cs"/>
                  </a:rPr>
                  <a:t>过热</a:t>
                </a:r>
                <a:endParaRPr kumimoji="0" lang="en-US" altLang="zh-CN" sz="1800" b="1"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楷体" pitchFamily="49" charset="-122"/>
                    <a:ea typeface="楷体" pitchFamily="49" charset="-122"/>
                    <a:cs typeface="+mn-cs"/>
                  </a:rPr>
                  <a:t>周期</a:t>
                </a:r>
                <a:endParaRPr kumimoji="0" lang="zh-CN" altLang="en-US" sz="18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p:txBody>
          </p:sp>
          <p:sp>
            <p:nvSpPr>
              <p:cNvPr id="17" name="矩形 23">
                <a:extLst>
                  <a:ext uri="{FF2B5EF4-FFF2-40B4-BE49-F238E27FC236}">
                    <a16:creationId xmlns:a16="http://schemas.microsoft.com/office/drawing/2014/main" id="{553F4CDD-1638-4243-884F-E254803BF4A0}"/>
                  </a:ext>
                </a:extLst>
              </p:cNvPr>
              <p:cNvSpPr>
                <a:spLocks noChangeArrowheads="1"/>
              </p:cNvSpPr>
              <p:nvPr/>
            </p:nvSpPr>
            <p:spPr bwMode="auto">
              <a:xfrm>
                <a:off x="5798388" y="5241890"/>
                <a:ext cx="646112" cy="646113"/>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zh-CN" altLang="en-US" sz="1800" b="1" i="0" u="none" strike="noStrike" kern="0" cap="none" spc="0" normalizeH="0" baseline="0" noProof="0">
                    <a:ln>
                      <a:noFill/>
                    </a:ln>
                    <a:solidFill>
                      <a:srgbClr val="000000"/>
                    </a:solidFill>
                    <a:effectLst/>
                    <a:uLnTx/>
                    <a:uFillTx/>
                    <a:latin typeface="楷体" pitchFamily="49" charset="-122"/>
                    <a:ea typeface="楷体" pitchFamily="49" charset="-122"/>
                    <a:cs typeface="+mn-cs"/>
                  </a:rPr>
                  <a:t>滞涨</a:t>
                </a:r>
                <a:endParaRPr kumimoji="0" lang="en-US" altLang="zh-CN" sz="1800" b="1"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zh-CN" altLang="en-US" sz="1800" b="1" i="0" u="none" strike="noStrike" kern="0" cap="none" spc="0" normalizeH="0" baseline="0" noProof="0">
                    <a:ln>
                      <a:noFill/>
                    </a:ln>
                    <a:solidFill>
                      <a:srgbClr val="000000"/>
                    </a:solidFill>
                    <a:effectLst/>
                    <a:uLnTx/>
                    <a:uFillTx/>
                    <a:latin typeface="楷体" pitchFamily="49" charset="-122"/>
                    <a:ea typeface="楷体" pitchFamily="49" charset="-122"/>
                    <a:cs typeface="+mn-cs"/>
                  </a:rPr>
                  <a:t>周期</a:t>
                </a:r>
                <a:endParaRPr kumimoji="0" lang="en-US" altLang="zh-CN" sz="1800" b="0" i="0" u="none" strike="noStrike" kern="0" cap="none" spc="0" normalizeH="0" baseline="0" noProof="0">
                  <a:ln>
                    <a:noFill/>
                  </a:ln>
                  <a:solidFill>
                    <a:srgbClr val="595959"/>
                  </a:solidFill>
                  <a:effectLst/>
                  <a:uLnTx/>
                  <a:uFillTx/>
                  <a:latin typeface="楷体" pitchFamily="49" charset="-122"/>
                  <a:ea typeface="楷体" pitchFamily="49" charset="-122"/>
                  <a:cs typeface="+mn-cs"/>
                </a:endParaRPr>
              </a:p>
            </p:txBody>
          </p:sp>
          <p:sp>
            <p:nvSpPr>
              <p:cNvPr id="18" name="矩形 24">
                <a:extLst>
                  <a:ext uri="{FF2B5EF4-FFF2-40B4-BE49-F238E27FC236}">
                    <a16:creationId xmlns:a16="http://schemas.microsoft.com/office/drawing/2014/main" id="{4BBB7285-D6A6-44AD-AC10-84AF5851FEB8}"/>
                  </a:ext>
                </a:extLst>
              </p:cNvPr>
              <p:cNvSpPr>
                <a:spLocks noChangeArrowheads="1"/>
              </p:cNvSpPr>
              <p:nvPr/>
            </p:nvSpPr>
            <p:spPr bwMode="auto">
              <a:xfrm>
                <a:off x="1766444" y="5228975"/>
                <a:ext cx="646112" cy="64611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楷体" pitchFamily="49" charset="-122"/>
                    <a:ea typeface="楷体" pitchFamily="49" charset="-122"/>
                    <a:cs typeface="+mn-cs"/>
                  </a:rPr>
                  <a:t>衰退</a:t>
                </a:r>
                <a:endParaRPr kumimoji="0" lang="en-US" altLang="zh-CN" sz="1800" b="1"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楷体" pitchFamily="49" charset="-122"/>
                    <a:ea typeface="楷体" pitchFamily="49" charset="-122"/>
                    <a:cs typeface="+mn-cs"/>
                  </a:rPr>
                  <a:t>周期</a:t>
                </a:r>
                <a:endParaRPr kumimoji="0" lang="zh-CN" altLang="en-US" sz="1800" b="0" i="0" u="none" strike="noStrike" kern="0" cap="none" spc="0" normalizeH="0" baseline="0" noProof="0">
                  <a:ln>
                    <a:noFill/>
                  </a:ln>
                  <a:solidFill>
                    <a:srgbClr val="000000"/>
                  </a:solidFill>
                  <a:effectLst/>
                  <a:uLnTx/>
                  <a:uFillTx/>
                  <a:latin typeface="楷体" pitchFamily="49" charset="-122"/>
                  <a:ea typeface="楷体" pitchFamily="49" charset="-122"/>
                  <a:cs typeface="+mn-cs"/>
                </a:endParaRPr>
              </a:p>
            </p:txBody>
          </p:sp>
          <p:sp>
            <p:nvSpPr>
              <p:cNvPr id="19" name="矩形 29">
                <a:extLst>
                  <a:ext uri="{FF2B5EF4-FFF2-40B4-BE49-F238E27FC236}">
                    <a16:creationId xmlns:a16="http://schemas.microsoft.com/office/drawing/2014/main" id="{CA3B35B7-1CDF-431A-849F-2AE63DCCDAD8}"/>
                  </a:ext>
                </a:extLst>
              </p:cNvPr>
              <p:cNvSpPr>
                <a:spLocks noChangeArrowheads="1"/>
              </p:cNvSpPr>
              <p:nvPr/>
            </p:nvSpPr>
            <p:spPr bwMode="auto">
              <a:xfrm>
                <a:off x="3560745" y="6249988"/>
                <a:ext cx="1108107" cy="369887"/>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773F9B">
                        <a:lumMod val="75000"/>
                      </a:srgbClr>
                    </a:solidFill>
                    <a:effectLst/>
                    <a:uLnTx/>
                    <a:uFillTx/>
                    <a:latin typeface="楷体" pitchFamily="49" charset="-122"/>
                    <a:ea typeface="楷体" pitchFamily="49" charset="-122"/>
                    <a:cs typeface="+mn-cs"/>
                  </a:rPr>
                  <a:t>通胀下行</a:t>
                </a:r>
              </a:p>
            </p:txBody>
          </p:sp>
          <p:sp>
            <p:nvSpPr>
              <p:cNvPr id="20" name="文本框 26">
                <a:extLst>
                  <a:ext uri="{FF2B5EF4-FFF2-40B4-BE49-F238E27FC236}">
                    <a16:creationId xmlns:a16="http://schemas.microsoft.com/office/drawing/2014/main" id="{804BB94D-D3F7-460F-BA5D-67D4CCFD2C49}"/>
                  </a:ext>
                </a:extLst>
              </p:cNvPr>
              <p:cNvSpPr txBox="1"/>
              <p:nvPr/>
            </p:nvSpPr>
            <p:spPr>
              <a:xfrm>
                <a:off x="1044486" y="3224213"/>
                <a:ext cx="379423" cy="1468437"/>
              </a:xfrm>
              <a:prstGeom prst="rect">
                <a:avLst/>
              </a:prstGeom>
              <a:noFill/>
              <a:ln w="12700" cap="flat">
                <a:noFill/>
                <a:miter lim="400000"/>
              </a:ln>
              <a:effectLst/>
            </p:spPr>
            <p:txBody>
              <a:bodyPr vert="eaVert" wrap="none" lIns="50800" tIns="50800" rIns="50800" bIns="5080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773F9B">
                        <a:lumMod val="75000"/>
                      </a:srgbClr>
                    </a:solidFill>
                    <a:effectLst/>
                    <a:uLnTx/>
                    <a:uFillTx/>
                    <a:latin typeface="楷体" pitchFamily="49" charset="-122"/>
                    <a:ea typeface="楷体" pitchFamily="49" charset="-122"/>
                    <a:cs typeface="+mn-cs"/>
                  </a:rPr>
                  <a:t>经济增速上行</a:t>
                </a:r>
              </a:p>
            </p:txBody>
          </p:sp>
          <p:sp>
            <p:nvSpPr>
              <p:cNvPr id="21" name="文本框 32">
                <a:extLst>
                  <a:ext uri="{FF2B5EF4-FFF2-40B4-BE49-F238E27FC236}">
                    <a16:creationId xmlns:a16="http://schemas.microsoft.com/office/drawing/2014/main" id="{9B332172-0AA6-4821-BD90-3870E4C30D14}"/>
                  </a:ext>
                </a:extLst>
              </p:cNvPr>
              <p:cNvSpPr txBox="1"/>
              <p:nvPr/>
            </p:nvSpPr>
            <p:spPr>
              <a:xfrm>
                <a:off x="6881891" y="3224213"/>
                <a:ext cx="379424" cy="1468437"/>
              </a:xfrm>
              <a:prstGeom prst="rect">
                <a:avLst/>
              </a:prstGeom>
              <a:noFill/>
              <a:ln w="12700" cap="flat">
                <a:noFill/>
                <a:miter lim="400000"/>
              </a:ln>
              <a:effectLst/>
            </p:spPr>
            <p:txBody>
              <a:bodyPr vert="eaVert" wrap="none" lIns="50800" tIns="50800" rIns="50800" bIns="5080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773F9B">
                        <a:lumMod val="75000"/>
                      </a:srgbClr>
                    </a:solidFill>
                    <a:effectLst/>
                    <a:uLnTx/>
                    <a:uFillTx/>
                    <a:latin typeface="楷体" pitchFamily="49" charset="-122"/>
                    <a:ea typeface="楷体" pitchFamily="49" charset="-122"/>
                    <a:cs typeface="+mn-cs"/>
                  </a:rPr>
                  <a:t>经济增速下行</a:t>
                </a:r>
              </a:p>
            </p:txBody>
          </p:sp>
          <p:cxnSp>
            <p:nvCxnSpPr>
              <p:cNvPr id="22" name="直接箭头连接符 21">
                <a:extLst>
                  <a:ext uri="{FF2B5EF4-FFF2-40B4-BE49-F238E27FC236}">
                    <a16:creationId xmlns:a16="http://schemas.microsoft.com/office/drawing/2014/main" id="{5DB9D3C0-5D91-4319-91F5-99999B0D4EE6}"/>
                  </a:ext>
                </a:extLst>
              </p:cNvPr>
              <p:cNvCxnSpPr/>
              <p:nvPr/>
            </p:nvCxnSpPr>
            <p:spPr>
              <a:xfrm>
                <a:off x="2782848" y="2154238"/>
                <a:ext cx="2663902" cy="0"/>
              </a:xfrm>
              <a:prstGeom prst="straightConnector1">
                <a:avLst/>
              </a:prstGeom>
              <a:noFill/>
              <a:ln w="28575" cap="flat">
                <a:solidFill>
                  <a:srgbClr val="773F9B">
                    <a:lumMod val="60000"/>
                    <a:lumOff val="40000"/>
                  </a:srgbClr>
                </a:solidFill>
                <a:prstDash val="solid"/>
                <a:bevel/>
                <a:tailEnd type="triangle" w="lg" len="lg"/>
              </a:ln>
              <a:effectLst>
                <a:outerShdw blurRad="38100" dist="19999" dir="5400000" rotWithShape="0">
                  <a:srgbClr val="000000">
                    <a:alpha val="38000"/>
                  </a:srgbClr>
                </a:outerShdw>
              </a:effectLst>
            </p:spPr>
          </p:cxnSp>
          <p:cxnSp>
            <p:nvCxnSpPr>
              <p:cNvPr id="23" name="直接箭头连接符 22">
                <a:extLst>
                  <a:ext uri="{FF2B5EF4-FFF2-40B4-BE49-F238E27FC236}">
                    <a16:creationId xmlns:a16="http://schemas.microsoft.com/office/drawing/2014/main" id="{DF613330-E071-4C8A-A141-6DED32421D31}"/>
                  </a:ext>
                </a:extLst>
              </p:cNvPr>
              <p:cNvCxnSpPr/>
              <p:nvPr/>
            </p:nvCxnSpPr>
            <p:spPr>
              <a:xfrm flipH="1">
                <a:off x="2851113" y="6213475"/>
                <a:ext cx="2663902" cy="0"/>
              </a:xfrm>
              <a:prstGeom prst="straightConnector1">
                <a:avLst/>
              </a:prstGeom>
              <a:noFill/>
              <a:ln w="25400" cap="flat">
                <a:solidFill>
                  <a:srgbClr val="773F9B">
                    <a:lumMod val="60000"/>
                    <a:lumOff val="40000"/>
                  </a:srgbClr>
                </a:solidFill>
                <a:prstDash val="solid"/>
                <a:bevel/>
                <a:tailEnd type="triangle" w="lg" len="lg"/>
              </a:ln>
              <a:effectLst>
                <a:outerShdw blurRad="38100" dist="19999" dir="5400000" rotWithShape="0">
                  <a:srgbClr val="000000">
                    <a:alpha val="38000"/>
                  </a:srgbClr>
                </a:outerShdw>
              </a:effectLst>
            </p:spPr>
          </p:cxnSp>
          <p:cxnSp>
            <p:nvCxnSpPr>
              <p:cNvPr id="24" name="直接箭头连接符 23">
                <a:extLst>
                  <a:ext uri="{FF2B5EF4-FFF2-40B4-BE49-F238E27FC236}">
                    <a16:creationId xmlns:a16="http://schemas.microsoft.com/office/drawing/2014/main" id="{D69FDDB8-7533-4CF6-8F21-2AB6DA69A552}"/>
                  </a:ext>
                </a:extLst>
              </p:cNvPr>
              <p:cNvCxnSpPr/>
              <p:nvPr/>
            </p:nvCxnSpPr>
            <p:spPr>
              <a:xfrm rot="16200000" flipH="1">
                <a:off x="5511083" y="4129882"/>
                <a:ext cx="2665413" cy="0"/>
              </a:xfrm>
              <a:prstGeom prst="straightConnector1">
                <a:avLst/>
              </a:prstGeom>
              <a:noFill/>
              <a:ln w="28575" cap="flat">
                <a:solidFill>
                  <a:srgbClr val="773F9B">
                    <a:lumMod val="60000"/>
                    <a:lumOff val="40000"/>
                  </a:srgbClr>
                </a:solidFill>
                <a:prstDash val="solid"/>
                <a:bevel/>
                <a:tailEnd type="triangle" w="lg" len="lg"/>
              </a:ln>
              <a:effectLst>
                <a:outerShdw blurRad="38100" dist="19999" dir="5400000" rotWithShape="0">
                  <a:srgbClr val="000000">
                    <a:alpha val="38000"/>
                  </a:srgbClr>
                </a:outerShdw>
              </a:effectLst>
            </p:spPr>
          </p:cxnSp>
          <p:cxnSp>
            <p:nvCxnSpPr>
              <p:cNvPr id="25" name="直接箭头连接符 24">
                <a:extLst>
                  <a:ext uri="{FF2B5EF4-FFF2-40B4-BE49-F238E27FC236}">
                    <a16:creationId xmlns:a16="http://schemas.microsoft.com/office/drawing/2014/main" id="{CF6BE62B-9D4E-44E6-9C9B-487939332E12}"/>
                  </a:ext>
                </a:extLst>
              </p:cNvPr>
              <p:cNvCxnSpPr/>
              <p:nvPr/>
            </p:nvCxnSpPr>
            <p:spPr>
              <a:xfrm rot="5400000" flipH="1" flipV="1">
                <a:off x="111046" y="4137026"/>
                <a:ext cx="2663825" cy="0"/>
              </a:xfrm>
              <a:prstGeom prst="straightConnector1">
                <a:avLst/>
              </a:prstGeom>
              <a:noFill/>
              <a:ln w="25400" cap="flat">
                <a:solidFill>
                  <a:srgbClr val="773F9B">
                    <a:lumMod val="60000"/>
                    <a:lumOff val="40000"/>
                  </a:srgbClr>
                </a:solidFill>
                <a:prstDash val="solid"/>
                <a:bevel/>
                <a:tailEnd type="triangle" w="lg" len="lg"/>
              </a:ln>
              <a:effectLst>
                <a:outerShdw blurRad="38100" dist="19999" dir="5400000" rotWithShape="0">
                  <a:srgbClr val="000000">
                    <a:alpha val="38000"/>
                  </a:srgbClr>
                </a:outerShdw>
              </a:effectLst>
            </p:spPr>
          </p:cxnSp>
        </p:grpSp>
      </p:grpSp>
      <p:pic>
        <p:nvPicPr>
          <p:cNvPr id="12" name="图片 11">
            <a:extLst>
              <a:ext uri="{FF2B5EF4-FFF2-40B4-BE49-F238E27FC236}">
                <a16:creationId xmlns:a16="http://schemas.microsoft.com/office/drawing/2014/main" id="{ADE1461D-FA83-4F27-809F-7381F79E7F5B}"/>
              </a:ext>
            </a:extLst>
          </p:cNvPr>
          <p:cNvPicPr>
            <a:picLocks noChangeAspect="1"/>
          </p:cNvPicPr>
          <p:nvPr/>
        </p:nvPicPr>
        <p:blipFill>
          <a:blip r:embed="rId5"/>
          <a:stretch>
            <a:fillRect/>
          </a:stretch>
        </p:blipFill>
        <p:spPr>
          <a:xfrm>
            <a:off x="6345431" y="2530883"/>
            <a:ext cx="3371850" cy="5524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6F2692F-9B3B-45E1-A5FF-89A263DE0386}"/>
              </a:ext>
            </a:extLst>
          </p:cNvPr>
          <p:cNvSpPr>
            <a:spLocks noGrp="1"/>
          </p:cNvSpPr>
          <p:nvPr>
            <p:ph type="sldNum" sz="quarter" idx="10"/>
          </p:nvPr>
        </p:nvSpPr>
        <p:spPr/>
        <p:txBody>
          <a:bodyPr/>
          <a:lstStyle/>
          <a:p>
            <a:pPr>
              <a:defRPr/>
            </a:pPr>
            <a:fld id="{67025381-B7F7-4DFD-A5AF-1FFF34357F98}" type="slidenum">
              <a:rPr lang="en-US" altLang="en-US" smtClean="0"/>
              <a:t>13</a:t>
            </a:fld>
            <a:endParaRPr lang="en-US" altLang="en-US"/>
          </a:p>
        </p:txBody>
      </p:sp>
      <p:sp>
        <p:nvSpPr>
          <p:cNvPr id="7" name="内容占位符 6">
            <a:extLst>
              <a:ext uri="{FF2B5EF4-FFF2-40B4-BE49-F238E27FC236}">
                <a16:creationId xmlns:a16="http://schemas.microsoft.com/office/drawing/2014/main" id="{C55395FF-0B42-4358-82D8-71A4B0230758}"/>
              </a:ext>
            </a:extLst>
          </p:cNvPr>
          <p:cNvSpPr>
            <a:spLocks noGrp="1"/>
          </p:cNvSpPr>
          <p:nvPr>
            <p:ph idx="1"/>
          </p:nvPr>
        </p:nvSpPr>
        <p:spPr>
          <a:xfrm>
            <a:off x="711548" y="1379084"/>
            <a:ext cx="10515600" cy="4351338"/>
          </a:xfrm>
        </p:spPr>
        <p:txBody>
          <a:bodyPr>
            <a:normAutofit/>
          </a:bodyPr>
          <a:lstStyle/>
          <a:p>
            <a:pPr marL="342900" indent="-342900">
              <a:buFont typeface="Wingdings" panose="05000000000000000000" pitchFamily="2" charset="2"/>
              <a:buChar char="p"/>
            </a:pPr>
            <a:r>
              <a:rPr lang="zh-CN" altLang="en-US" sz="2000" dirty="0"/>
              <a:t>双创</a:t>
            </a:r>
            <a:r>
              <a:rPr lang="en-US" altLang="zh-CN" sz="2000" dirty="0"/>
              <a:t>50</a:t>
            </a:r>
            <a:r>
              <a:rPr lang="zh-CN" altLang="en-US" sz="2000" dirty="0"/>
              <a:t>成分股中，普遍具备高成长、高</a:t>
            </a:r>
            <a:r>
              <a:rPr lang="en-US" altLang="zh-CN" sz="2000" dirty="0"/>
              <a:t>ROE</a:t>
            </a:r>
            <a:r>
              <a:rPr lang="zh-CN" altLang="en-US" sz="2000" dirty="0"/>
              <a:t>的特点</a:t>
            </a:r>
            <a:r>
              <a:rPr lang="en-US" altLang="zh-CN" sz="2000" dirty="0"/>
              <a:t>,</a:t>
            </a:r>
            <a:r>
              <a:rPr lang="zh-CN" altLang="en-US" sz="2000" dirty="0"/>
              <a:t>在成分股中优选个股，将获得长期与优秀公司共成长的机会。</a:t>
            </a:r>
          </a:p>
        </p:txBody>
      </p:sp>
      <p:pic>
        <p:nvPicPr>
          <p:cNvPr id="5" name="图片 4">
            <a:extLst>
              <a:ext uri="{FF2B5EF4-FFF2-40B4-BE49-F238E27FC236}">
                <a16:creationId xmlns:a16="http://schemas.microsoft.com/office/drawing/2014/main" id="{AB50B8AE-B4EC-4F89-AF61-184384437688}"/>
              </a:ext>
            </a:extLst>
          </p:cNvPr>
          <p:cNvPicPr>
            <a:picLocks noChangeAspect="1"/>
          </p:cNvPicPr>
          <p:nvPr/>
        </p:nvPicPr>
        <p:blipFill>
          <a:blip r:embed="rId2"/>
          <a:stretch>
            <a:fillRect/>
          </a:stretch>
        </p:blipFill>
        <p:spPr>
          <a:xfrm>
            <a:off x="964852" y="2081666"/>
            <a:ext cx="9646754" cy="4457246"/>
          </a:xfrm>
          <a:prstGeom prst="rect">
            <a:avLst/>
          </a:prstGeom>
        </p:spPr>
      </p:pic>
      <p:sp>
        <p:nvSpPr>
          <p:cNvPr id="8" name="标题 3">
            <a:extLst>
              <a:ext uri="{FF2B5EF4-FFF2-40B4-BE49-F238E27FC236}">
                <a16:creationId xmlns:a16="http://schemas.microsoft.com/office/drawing/2014/main" id="{E0904DC3-9472-4056-9507-051095C46F47}"/>
              </a:ext>
            </a:extLst>
          </p:cNvPr>
          <p:cNvSpPr>
            <a:spLocks noGrp="1"/>
          </p:cNvSpPr>
          <p:nvPr>
            <p:ph type="title"/>
          </p:nvPr>
        </p:nvSpPr>
        <p:spPr>
          <a:xfrm>
            <a:off x="545349" y="848481"/>
            <a:ext cx="10847999" cy="424732"/>
          </a:xfrm>
          <a:noFill/>
        </p:spPr>
        <p:txBody>
          <a:bodyPr wrap="square" rtlCol="0">
            <a:spAutoFit/>
          </a:bodyPr>
          <a:lstStyle/>
          <a:p>
            <a:pPr eaLnBrk="1" hangingPunct="1"/>
            <a:r>
              <a:rPr lang="zh-CN" altLang="en-US" sz="2400" b="1" dirty="0">
                <a:solidFill>
                  <a:srgbClr val="7030A0"/>
                </a:solidFill>
                <a:cs typeface="+mn-ea"/>
                <a:sym typeface="+mn-lt"/>
              </a:rPr>
              <a:t> </a:t>
            </a:r>
            <a:r>
              <a:rPr lang="en-US" altLang="zh-CN" sz="2400" b="1" dirty="0">
                <a:solidFill>
                  <a:srgbClr val="7030A0"/>
                </a:solidFill>
                <a:cs typeface="+mn-ea"/>
                <a:sym typeface="+mn-lt"/>
              </a:rPr>
              <a:t>2.6 </a:t>
            </a:r>
            <a:r>
              <a:rPr lang="zh-CN" altLang="en-US" sz="2400" b="1" dirty="0">
                <a:solidFill>
                  <a:srgbClr val="7030A0"/>
                </a:solidFill>
              </a:rPr>
              <a:t>优选双创</a:t>
            </a:r>
            <a:r>
              <a:rPr lang="en-US" altLang="zh-CN" sz="2400" b="1" dirty="0">
                <a:solidFill>
                  <a:srgbClr val="7030A0"/>
                </a:solidFill>
              </a:rPr>
              <a:t>50</a:t>
            </a:r>
            <a:r>
              <a:rPr lang="zh-CN" altLang="en-US" sz="2400" b="1" dirty="0">
                <a:solidFill>
                  <a:srgbClr val="7030A0"/>
                </a:solidFill>
              </a:rPr>
              <a:t>个股</a:t>
            </a:r>
            <a:r>
              <a:rPr lang="zh-CN" altLang="en-US" sz="2400" b="1" dirty="0">
                <a:solidFill>
                  <a:srgbClr val="7030A0"/>
                </a:solidFill>
                <a:cs typeface="+mn-ea"/>
                <a:sym typeface="+mn-lt"/>
              </a:rPr>
              <a:t>策略：成分股是各细分领域的龙头优质公司</a:t>
            </a:r>
          </a:p>
        </p:txBody>
      </p:sp>
      <p:sp>
        <p:nvSpPr>
          <p:cNvPr id="9" name="矩形 8">
            <a:extLst>
              <a:ext uri="{FF2B5EF4-FFF2-40B4-BE49-F238E27FC236}">
                <a16:creationId xmlns:a16="http://schemas.microsoft.com/office/drawing/2014/main" id="{C316591B-ACE5-4B33-9F79-34336397F9AB}"/>
              </a:ext>
            </a:extLst>
          </p:cNvPr>
          <p:cNvSpPr/>
          <p:nvPr/>
        </p:nvSpPr>
        <p:spPr>
          <a:xfrm>
            <a:off x="220680" y="762172"/>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mn-lt"/>
              <a:ea typeface="微软雅黑"/>
              <a:cs typeface="+mn-ea"/>
              <a:sym typeface="+mn-lt"/>
            </a:endParaRPr>
          </a:p>
        </p:txBody>
      </p:sp>
    </p:spTree>
    <p:extLst>
      <p:ext uri="{BB962C8B-B14F-4D97-AF65-F5344CB8AC3E}">
        <p14:creationId xmlns:p14="http://schemas.microsoft.com/office/powerpoint/2010/main" val="175812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0CBAF3F-5D51-4C28-9480-15590AD875E2}"/>
              </a:ext>
            </a:extLst>
          </p:cNvPr>
          <p:cNvSpPr>
            <a:spLocks noGrp="1"/>
          </p:cNvSpPr>
          <p:nvPr>
            <p:ph type="sldNum" sz="quarter" idx="10"/>
          </p:nvPr>
        </p:nvSpPr>
        <p:spPr/>
        <p:txBody>
          <a:bodyPr/>
          <a:lstStyle/>
          <a:p>
            <a:fld id="{7D9BB5D0-35E4-459D-AEF3-FE4D7C45CC19}" type="slidenum">
              <a:rPr lang="zh-CN" altLang="en-US" smtClean="0"/>
              <a:t>14</a:t>
            </a:fld>
            <a:endParaRPr lang="zh-CN" altLang="en-US"/>
          </a:p>
        </p:txBody>
      </p:sp>
      <p:pic>
        <p:nvPicPr>
          <p:cNvPr id="6" name="图片 5">
            <a:extLst>
              <a:ext uri="{FF2B5EF4-FFF2-40B4-BE49-F238E27FC236}">
                <a16:creationId xmlns:a16="http://schemas.microsoft.com/office/drawing/2014/main" id="{8739E6DC-2D3C-441E-8EB9-CA501D179BBE}"/>
              </a:ext>
            </a:extLst>
          </p:cNvPr>
          <p:cNvPicPr>
            <a:picLocks noChangeAspect="1"/>
          </p:cNvPicPr>
          <p:nvPr/>
        </p:nvPicPr>
        <p:blipFill>
          <a:blip r:embed="rId2"/>
          <a:stretch>
            <a:fillRect/>
          </a:stretch>
        </p:blipFill>
        <p:spPr>
          <a:xfrm>
            <a:off x="118954" y="69423"/>
            <a:ext cx="2076183" cy="659038"/>
          </a:xfrm>
          <a:prstGeom prst="rect">
            <a:avLst/>
          </a:prstGeom>
        </p:spPr>
      </p:pic>
      <p:grpSp>
        <p:nvGrpSpPr>
          <p:cNvPr id="7" name="î$ḻïdê">
            <a:extLst>
              <a:ext uri="{FF2B5EF4-FFF2-40B4-BE49-F238E27FC236}">
                <a16:creationId xmlns:a16="http://schemas.microsoft.com/office/drawing/2014/main" id="{57E9B508-C361-4E04-8752-F4FAE991B6BA}"/>
              </a:ext>
            </a:extLst>
          </p:cNvPr>
          <p:cNvGrpSpPr/>
          <p:nvPr/>
        </p:nvGrpSpPr>
        <p:grpSpPr>
          <a:xfrm>
            <a:off x="1221165" y="1673711"/>
            <a:ext cx="9586421" cy="3918896"/>
            <a:chOff x="1229395" y="1713468"/>
            <a:chExt cx="9586421" cy="3918896"/>
          </a:xfrm>
        </p:grpSpPr>
        <p:grpSp>
          <p:nvGrpSpPr>
            <p:cNvPr id="8" name="íṥļiḋe">
              <a:extLst>
                <a:ext uri="{FF2B5EF4-FFF2-40B4-BE49-F238E27FC236}">
                  <a16:creationId xmlns:a16="http://schemas.microsoft.com/office/drawing/2014/main" id="{8CB14C75-D040-47CA-83A9-673604829668}"/>
                </a:ext>
              </a:extLst>
            </p:cNvPr>
            <p:cNvGrpSpPr/>
            <p:nvPr/>
          </p:nvGrpSpPr>
          <p:grpSpPr>
            <a:xfrm>
              <a:off x="1229395" y="1713468"/>
              <a:ext cx="5819105" cy="2991901"/>
              <a:chOff x="911895" y="1713468"/>
              <a:chExt cx="5819105" cy="2991901"/>
            </a:xfrm>
          </p:grpSpPr>
          <p:grpSp>
            <p:nvGrpSpPr>
              <p:cNvPr id="10" name="iś1íḋé">
                <a:extLst>
                  <a:ext uri="{FF2B5EF4-FFF2-40B4-BE49-F238E27FC236}">
                    <a16:creationId xmlns:a16="http://schemas.microsoft.com/office/drawing/2014/main" id="{9BAD7DE5-B924-4CE0-AABE-47C92AD163F3}"/>
                  </a:ext>
                </a:extLst>
              </p:cNvPr>
              <p:cNvGrpSpPr/>
              <p:nvPr/>
            </p:nvGrpSpPr>
            <p:grpSpPr>
              <a:xfrm>
                <a:off x="911895" y="1713468"/>
                <a:ext cx="5819105" cy="769441"/>
                <a:chOff x="911895" y="1713468"/>
                <a:chExt cx="5819105" cy="769441"/>
              </a:xfrm>
            </p:grpSpPr>
            <p:cxnSp>
              <p:nvCxnSpPr>
                <p:cNvPr id="23" name="ïSľïḑè">
                  <a:extLst>
                    <a:ext uri="{FF2B5EF4-FFF2-40B4-BE49-F238E27FC236}">
                      <a16:creationId xmlns:a16="http://schemas.microsoft.com/office/drawing/2014/main" id="{4B3A1C22-674A-43B0-84E2-9A73A661A869}"/>
                    </a:ext>
                  </a:extLst>
                </p:cNvPr>
                <p:cNvCxnSpPr>
                  <a:cxnSpLocks/>
                </p:cNvCxnSpPr>
                <p:nvPr/>
              </p:nvCxnSpPr>
              <p:spPr>
                <a:xfrm>
                  <a:off x="1817912" y="2298700"/>
                  <a:ext cx="4811488"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24" name="iṩļiḋe">
                  <a:extLst>
                    <a:ext uri="{FF2B5EF4-FFF2-40B4-BE49-F238E27FC236}">
                      <a16:creationId xmlns:a16="http://schemas.microsoft.com/office/drawing/2014/main" id="{688BF85F-AD6C-4E5F-9B3F-5C94ABCF464E}"/>
                    </a:ext>
                  </a:extLst>
                </p:cNvPr>
                <p:cNvSpPr txBox="1"/>
                <p:nvPr/>
              </p:nvSpPr>
              <p:spPr>
                <a:xfrm>
                  <a:off x="911895" y="1713468"/>
                  <a:ext cx="906017" cy="769441"/>
                </a:xfrm>
                <a:prstGeom prst="rect">
                  <a:avLst/>
                </a:prstGeom>
                <a:noFill/>
              </p:spPr>
              <p:txBody>
                <a:bodyPr wrap="none" rtlCol="0">
                  <a:spAutoFit/>
                </a:bodyPr>
                <a:lstStyle>
                  <a:defPPr>
                    <a:defRPr lang="zh-CN"/>
                  </a:defPPr>
                  <a:lvl1pPr algn="r">
                    <a:defRPr sz="4400" b="1">
                      <a:solidFill>
                        <a:schemeClr val="accent1"/>
                      </a:solidFill>
                    </a:defRPr>
                  </a:lvl1pPr>
                </a:lstStyle>
                <a:p>
                  <a:r>
                    <a:rPr lang="en-US" altLang="zh-CN" dirty="0"/>
                    <a:t>01.</a:t>
                  </a:r>
                  <a:endParaRPr lang="zh-CN" altLang="en-US" dirty="0"/>
                </a:p>
              </p:txBody>
            </p:sp>
            <p:sp>
              <p:nvSpPr>
                <p:cNvPr id="25" name="íSļidé">
                  <a:extLst>
                    <a:ext uri="{FF2B5EF4-FFF2-40B4-BE49-F238E27FC236}">
                      <a16:creationId xmlns:a16="http://schemas.microsoft.com/office/drawing/2014/main" id="{39970063-83BB-47A7-92EF-FD53DDD79DC6}"/>
                    </a:ext>
                  </a:extLst>
                </p:cNvPr>
                <p:cNvSpPr txBox="1"/>
                <p:nvPr/>
              </p:nvSpPr>
              <p:spPr>
                <a:xfrm>
                  <a:off x="2216623" y="1827768"/>
                  <a:ext cx="4514377" cy="523220"/>
                </a:xfrm>
                <a:prstGeom prst="rect">
                  <a:avLst/>
                </a:prstGeom>
              </p:spPr>
              <p:txBody>
                <a:bodyPr vert="horz" lIns="91440" tIns="45720" rIns="91440" bIns="45720" rtlCol="0" anchor="ctr">
                  <a:noAutofit/>
                </a:bodyPr>
                <a:lstStyle>
                  <a:defPPr>
                    <a:defRPr lang="zh-CN"/>
                  </a:defPPr>
                  <a:lvl1pPr>
                    <a:lnSpc>
                      <a:spcPct val="90000"/>
                    </a:lnSpc>
                    <a:spcBef>
                      <a:spcPct val="0"/>
                    </a:spcBef>
                    <a:buNone/>
                    <a:defRPr sz="2800" b="1" i="0">
                      <a:solidFill>
                        <a:srgbClr val="5B9BD5"/>
                      </a:solidFill>
                      <a:latin typeface="微软雅黑" panose="020B0503020204020204" pitchFamily="34" charset="-122"/>
                      <a:ea typeface="微软雅黑" panose="020B0503020204020204" pitchFamily="34" charset="-122"/>
                      <a:cs typeface="+mj-cs"/>
                    </a:defRPr>
                  </a:lvl1pPr>
                </a:lstStyle>
                <a:p>
                  <a:r>
                    <a:rPr lang="zh-CN" altLang="en-US" dirty="0"/>
                    <a:t>产品亮点</a:t>
                  </a:r>
                </a:p>
              </p:txBody>
            </p:sp>
          </p:grpSp>
          <p:grpSp>
            <p:nvGrpSpPr>
              <p:cNvPr id="11" name="iS1ïḓê">
                <a:extLst>
                  <a:ext uri="{FF2B5EF4-FFF2-40B4-BE49-F238E27FC236}">
                    <a16:creationId xmlns:a16="http://schemas.microsoft.com/office/drawing/2014/main" id="{E7AB95EA-9B01-4B48-8C71-0A133F27D9F7}"/>
                  </a:ext>
                </a:extLst>
              </p:cNvPr>
              <p:cNvGrpSpPr/>
              <p:nvPr/>
            </p:nvGrpSpPr>
            <p:grpSpPr>
              <a:xfrm>
                <a:off x="911895" y="2824698"/>
                <a:ext cx="5717505" cy="769441"/>
                <a:chOff x="911895" y="1713468"/>
                <a:chExt cx="5717505" cy="769441"/>
              </a:xfrm>
            </p:grpSpPr>
            <p:cxnSp>
              <p:nvCxnSpPr>
                <p:cNvPr id="20" name="í$1îdê">
                  <a:extLst>
                    <a:ext uri="{FF2B5EF4-FFF2-40B4-BE49-F238E27FC236}">
                      <a16:creationId xmlns:a16="http://schemas.microsoft.com/office/drawing/2014/main" id="{A9790E47-18E0-4620-A022-04F0E62CEE66}"/>
                    </a:ext>
                  </a:extLst>
                </p:cNvPr>
                <p:cNvCxnSpPr>
                  <a:cxnSpLocks/>
                </p:cNvCxnSpPr>
                <p:nvPr/>
              </p:nvCxnSpPr>
              <p:spPr>
                <a:xfrm>
                  <a:off x="1817912" y="2298700"/>
                  <a:ext cx="4811488"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21" name="îš1idé">
                  <a:extLst>
                    <a:ext uri="{FF2B5EF4-FFF2-40B4-BE49-F238E27FC236}">
                      <a16:creationId xmlns:a16="http://schemas.microsoft.com/office/drawing/2014/main" id="{EA6AE420-355E-4725-80B3-554C97AD6A95}"/>
                    </a:ext>
                  </a:extLst>
                </p:cNvPr>
                <p:cNvSpPr txBox="1"/>
                <p:nvPr/>
              </p:nvSpPr>
              <p:spPr>
                <a:xfrm>
                  <a:off x="911895" y="1713468"/>
                  <a:ext cx="906017" cy="769441"/>
                </a:xfrm>
                <a:prstGeom prst="rect">
                  <a:avLst/>
                </a:prstGeom>
                <a:noFill/>
              </p:spPr>
              <p:txBody>
                <a:bodyPr wrap="none" rtlCol="0">
                  <a:spAutoFit/>
                </a:bodyPr>
                <a:lstStyle>
                  <a:defPPr>
                    <a:defRPr lang="zh-CN"/>
                  </a:defPPr>
                  <a:lvl1pPr algn="r">
                    <a:defRPr sz="4400" b="1">
                      <a:solidFill>
                        <a:schemeClr val="accent1"/>
                      </a:solidFill>
                    </a:defRPr>
                  </a:lvl1pPr>
                </a:lstStyle>
                <a:p>
                  <a:r>
                    <a:rPr lang="en-US" altLang="zh-CN" dirty="0"/>
                    <a:t>02.</a:t>
                  </a:r>
                  <a:endParaRPr lang="zh-CN" altLang="en-US" dirty="0"/>
                </a:p>
              </p:txBody>
            </p:sp>
            <p:sp>
              <p:nvSpPr>
                <p:cNvPr id="22" name="iṩ1iḓe">
                  <a:extLst>
                    <a:ext uri="{FF2B5EF4-FFF2-40B4-BE49-F238E27FC236}">
                      <a16:creationId xmlns:a16="http://schemas.microsoft.com/office/drawing/2014/main" id="{57FFE4E3-AEDC-4D51-AA1F-2844715619EB}"/>
                    </a:ext>
                  </a:extLst>
                </p:cNvPr>
                <p:cNvSpPr txBox="1"/>
                <p:nvPr/>
              </p:nvSpPr>
              <p:spPr>
                <a:xfrm>
                  <a:off x="2216623" y="1870856"/>
                  <a:ext cx="2698175"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defRPr sz="2800" b="1" i="0">
                      <a:solidFill>
                        <a:srgbClr val="5B9BD5"/>
                      </a:solidFill>
                      <a:latin typeface="微软雅黑" panose="020B0503020204020204" pitchFamily="34" charset="-122"/>
                      <a:ea typeface="微软雅黑" panose="020B0503020204020204" pitchFamily="34" charset="-122"/>
                      <a:cs typeface="+mj-cs"/>
                    </a:defRPr>
                  </a:lvl1pPr>
                </a:lstStyle>
                <a:p>
                  <a:r>
                    <a:rPr lang="zh-CN" altLang="en-US" dirty="0"/>
                    <a:t>投资策略</a:t>
                  </a:r>
                  <a:endParaRPr lang="en-US" altLang="zh-CN" dirty="0"/>
                </a:p>
              </p:txBody>
            </p:sp>
          </p:grpSp>
          <p:grpSp>
            <p:nvGrpSpPr>
              <p:cNvPr id="12" name="iṥľídê">
                <a:extLst>
                  <a:ext uri="{FF2B5EF4-FFF2-40B4-BE49-F238E27FC236}">
                    <a16:creationId xmlns:a16="http://schemas.microsoft.com/office/drawing/2014/main" id="{1363E4C4-078C-46D2-9A6A-E77AF3B7FA01}"/>
                  </a:ext>
                </a:extLst>
              </p:cNvPr>
              <p:cNvGrpSpPr/>
              <p:nvPr/>
            </p:nvGrpSpPr>
            <p:grpSpPr>
              <a:xfrm>
                <a:off x="911895" y="3935928"/>
                <a:ext cx="5717505" cy="769441"/>
                <a:chOff x="911895" y="1713468"/>
                <a:chExt cx="5717505" cy="769441"/>
              </a:xfrm>
            </p:grpSpPr>
            <p:cxnSp>
              <p:nvCxnSpPr>
                <p:cNvPr id="17" name="ïŝ1ïḑe">
                  <a:extLst>
                    <a:ext uri="{FF2B5EF4-FFF2-40B4-BE49-F238E27FC236}">
                      <a16:creationId xmlns:a16="http://schemas.microsoft.com/office/drawing/2014/main" id="{7FCB9BC7-61B0-4EF6-AC7B-07889BE4AE0F}"/>
                    </a:ext>
                  </a:extLst>
                </p:cNvPr>
                <p:cNvCxnSpPr>
                  <a:cxnSpLocks/>
                </p:cNvCxnSpPr>
                <p:nvPr/>
              </p:nvCxnSpPr>
              <p:spPr>
                <a:xfrm>
                  <a:off x="1817912" y="2298700"/>
                  <a:ext cx="4811488"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îśļïďê">
                  <a:extLst>
                    <a:ext uri="{FF2B5EF4-FFF2-40B4-BE49-F238E27FC236}">
                      <a16:creationId xmlns:a16="http://schemas.microsoft.com/office/drawing/2014/main" id="{0E5B44A2-8DD0-45E8-BA76-C2FC1B660D0A}"/>
                    </a:ext>
                  </a:extLst>
                </p:cNvPr>
                <p:cNvSpPr txBox="1"/>
                <p:nvPr/>
              </p:nvSpPr>
              <p:spPr>
                <a:xfrm>
                  <a:off x="911895" y="1713468"/>
                  <a:ext cx="906017" cy="769441"/>
                </a:xfrm>
                <a:prstGeom prst="rect">
                  <a:avLst/>
                </a:prstGeom>
                <a:noFill/>
              </p:spPr>
              <p:txBody>
                <a:bodyPr wrap="none" rtlCol="0">
                  <a:spAutoFit/>
                </a:bodyPr>
                <a:lstStyle/>
                <a:p>
                  <a:pPr algn="r"/>
                  <a:r>
                    <a:rPr lang="en-US" altLang="zh-CN" sz="4400" b="1" dirty="0">
                      <a:solidFill>
                        <a:schemeClr val="accent5">
                          <a:lumMod val="50000"/>
                        </a:schemeClr>
                      </a:solidFill>
                    </a:rPr>
                    <a:t>03.</a:t>
                  </a:r>
                  <a:endParaRPr lang="zh-CN" altLang="en-US" sz="4400" b="1" dirty="0">
                    <a:solidFill>
                      <a:schemeClr val="accent5">
                        <a:lumMod val="50000"/>
                      </a:schemeClr>
                    </a:solidFill>
                  </a:endParaRPr>
                </a:p>
              </p:txBody>
            </p:sp>
            <p:sp>
              <p:nvSpPr>
                <p:cNvPr id="19" name="íṡlîḍe">
                  <a:extLst>
                    <a:ext uri="{FF2B5EF4-FFF2-40B4-BE49-F238E27FC236}">
                      <a16:creationId xmlns:a16="http://schemas.microsoft.com/office/drawing/2014/main" id="{D84ECA4D-0BBC-4077-A466-BE4C014155D1}"/>
                    </a:ext>
                  </a:extLst>
                </p:cNvPr>
                <p:cNvSpPr txBox="1"/>
                <p:nvPr/>
              </p:nvSpPr>
              <p:spPr>
                <a:xfrm>
                  <a:off x="2216623" y="1874426"/>
                  <a:ext cx="1620957"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defRPr sz="2800" b="1" i="0">
                      <a:solidFill>
                        <a:srgbClr val="7030A0"/>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5">
                          <a:lumMod val="50000"/>
                        </a:schemeClr>
                      </a:solidFill>
                    </a:rPr>
                    <a:t>市场展望</a:t>
                  </a:r>
                  <a:endParaRPr lang="en-US" altLang="zh-CN" dirty="0">
                    <a:solidFill>
                      <a:schemeClr val="accent5">
                        <a:lumMod val="50000"/>
                      </a:schemeClr>
                    </a:solidFill>
                  </a:endParaRPr>
                </a:p>
              </p:txBody>
            </p:sp>
          </p:grpSp>
        </p:grpSp>
        <p:sp>
          <p:nvSpPr>
            <p:cNvPr id="9" name="išḷîḓê">
              <a:extLst>
                <a:ext uri="{FF2B5EF4-FFF2-40B4-BE49-F238E27FC236}">
                  <a16:creationId xmlns:a16="http://schemas.microsoft.com/office/drawing/2014/main" id="{AE4438B2-E4A1-44FF-9165-8CC7347ACDF3}"/>
                </a:ext>
              </a:extLst>
            </p:cNvPr>
            <p:cNvSpPr/>
            <p:nvPr/>
          </p:nvSpPr>
          <p:spPr>
            <a:xfrm>
              <a:off x="8223204" y="1961137"/>
              <a:ext cx="2592612" cy="3671227"/>
            </a:xfrm>
            <a:prstGeom prst="rect">
              <a:avLst/>
            </a:prstGeom>
            <a:blipFill>
              <a:blip r:embed="rId3"/>
              <a:stretch>
                <a:fillRect l="-56480" r="-55925"/>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zh-CN" altLang="en-US"/>
            </a:p>
          </p:txBody>
        </p:sp>
      </p:grpSp>
    </p:spTree>
    <p:extLst>
      <p:ext uri="{BB962C8B-B14F-4D97-AF65-F5344CB8AC3E}">
        <p14:creationId xmlns:p14="http://schemas.microsoft.com/office/powerpoint/2010/main" val="2293837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E502A10-FCA2-451E-BFA7-A8D764C594AE}"/>
              </a:ext>
            </a:extLst>
          </p:cNvPr>
          <p:cNvSpPr>
            <a:spLocks noGrp="1"/>
          </p:cNvSpPr>
          <p:nvPr>
            <p:ph type="sldNum" sz="quarter" idx="10"/>
          </p:nvPr>
        </p:nvSpPr>
        <p:spPr/>
        <p:txBody>
          <a:bodyPr/>
          <a:lstStyle/>
          <a:p>
            <a:pPr>
              <a:defRPr/>
            </a:pPr>
            <a:fld id="{67025381-B7F7-4DFD-A5AF-1FFF34357F98}" type="slidenum">
              <a:rPr lang="en-US" altLang="en-US" smtClean="0"/>
              <a:t>15</a:t>
            </a:fld>
            <a:endParaRPr lang="en-US" altLang="en-US"/>
          </a:p>
        </p:txBody>
      </p:sp>
      <p:pic>
        <p:nvPicPr>
          <p:cNvPr id="4" name="图片 3">
            <a:extLst>
              <a:ext uri="{FF2B5EF4-FFF2-40B4-BE49-F238E27FC236}">
                <a16:creationId xmlns:a16="http://schemas.microsoft.com/office/drawing/2014/main" id="{431EE046-2EF9-4E55-A44D-CBFB58CBAEA8}"/>
              </a:ext>
            </a:extLst>
          </p:cNvPr>
          <p:cNvPicPr>
            <a:picLocks noChangeAspect="1"/>
          </p:cNvPicPr>
          <p:nvPr/>
        </p:nvPicPr>
        <p:blipFill>
          <a:blip r:embed="rId2"/>
          <a:stretch>
            <a:fillRect/>
          </a:stretch>
        </p:blipFill>
        <p:spPr>
          <a:xfrm>
            <a:off x="118954" y="69423"/>
            <a:ext cx="2076183" cy="659038"/>
          </a:xfrm>
          <a:prstGeom prst="rect">
            <a:avLst/>
          </a:prstGeom>
        </p:spPr>
      </p:pic>
      <p:sp>
        <p:nvSpPr>
          <p:cNvPr id="5" name="标题 3">
            <a:extLst>
              <a:ext uri="{FF2B5EF4-FFF2-40B4-BE49-F238E27FC236}">
                <a16:creationId xmlns:a16="http://schemas.microsoft.com/office/drawing/2014/main" id="{B272DA89-ADA2-4F1A-A43C-66D6DB651567}"/>
              </a:ext>
            </a:extLst>
          </p:cNvPr>
          <p:cNvSpPr txBox="1">
            <a:spLocks/>
          </p:cNvSpPr>
          <p:nvPr/>
        </p:nvSpPr>
        <p:spPr>
          <a:xfrm>
            <a:off x="600874" y="671985"/>
            <a:ext cx="9894847" cy="555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i="0" kern="1200">
                <a:solidFill>
                  <a:schemeClr val="tx1"/>
                </a:solidFill>
                <a:latin typeface="+mj-lt"/>
                <a:ea typeface="+mj-ea"/>
                <a:cs typeface="+mj-cs"/>
              </a:defRPr>
            </a:lvl1pPr>
          </a:lstStyle>
          <a:p>
            <a:r>
              <a:rPr lang="en-US" altLang="zh-CN" sz="2800" b="1" dirty="0">
                <a:solidFill>
                  <a:srgbClr val="7030A0"/>
                </a:solidFill>
                <a:latin typeface="微软雅黑" panose="020B0503020204020204" charset="-122"/>
                <a:ea typeface="微软雅黑" panose="020B0503020204020204" charset="-122"/>
              </a:rPr>
              <a:t>3.1 </a:t>
            </a:r>
            <a:r>
              <a:rPr lang="zh-CN" altLang="en-US" sz="2800" b="1" dirty="0">
                <a:solidFill>
                  <a:srgbClr val="7030A0"/>
                </a:solidFill>
                <a:latin typeface="微软雅黑" panose="020B0503020204020204" charset="-122"/>
                <a:ea typeface="微软雅黑" panose="020B0503020204020204" charset="-122"/>
              </a:rPr>
              <a:t>经济弱复苏背景下，成长性板块将具有持续投资优势</a:t>
            </a:r>
            <a:endParaRPr lang="zh-CN" altLang="zh-CN" sz="2800" b="1" dirty="0">
              <a:solidFill>
                <a:srgbClr val="7030A0"/>
              </a:solidFill>
              <a:latin typeface="微软雅黑" panose="020B0503020204020204" charset="-122"/>
              <a:ea typeface="微软雅黑" panose="020B0503020204020204" charset="-122"/>
            </a:endParaRPr>
          </a:p>
        </p:txBody>
      </p:sp>
      <p:sp>
        <p:nvSpPr>
          <p:cNvPr id="6" name="矩形 5">
            <a:extLst>
              <a:ext uri="{FF2B5EF4-FFF2-40B4-BE49-F238E27FC236}">
                <a16:creationId xmlns:a16="http://schemas.microsoft.com/office/drawing/2014/main" id="{8D1AAFD1-AE74-4E03-B2CE-4F8DFEF7C57B}"/>
              </a:ext>
            </a:extLst>
          </p:cNvPr>
          <p:cNvSpPr/>
          <p:nvPr/>
        </p:nvSpPr>
        <p:spPr>
          <a:xfrm>
            <a:off x="387526" y="671269"/>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solidFill>
                <a:srgbClr val="000000"/>
              </a:solidFill>
              <a:latin typeface="Arial" panose="020B0604020202020204"/>
              <a:ea typeface="微软雅黑" panose="020B0503020204020204" charset="-122"/>
              <a:sym typeface="+mn-lt"/>
            </a:endParaRPr>
          </a:p>
        </p:txBody>
      </p:sp>
      <p:grpSp>
        <p:nvGrpSpPr>
          <p:cNvPr id="15" name="组合 14">
            <a:extLst>
              <a:ext uri="{FF2B5EF4-FFF2-40B4-BE49-F238E27FC236}">
                <a16:creationId xmlns:a16="http://schemas.microsoft.com/office/drawing/2014/main" id="{130D7BDF-E995-4343-8894-FC8EEA5217C4}"/>
              </a:ext>
            </a:extLst>
          </p:cNvPr>
          <p:cNvGrpSpPr/>
          <p:nvPr/>
        </p:nvGrpSpPr>
        <p:grpSpPr>
          <a:xfrm>
            <a:off x="494200" y="2648129"/>
            <a:ext cx="5261058" cy="3292118"/>
            <a:chOff x="971300" y="2323641"/>
            <a:chExt cx="5261058" cy="3292118"/>
          </a:xfrm>
        </p:grpSpPr>
        <p:pic>
          <p:nvPicPr>
            <p:cNvPr id="9" name="图片 8">
              <a:extLst>
                <a:ext uri="{FF2B5EF4-FFF2-40B4-BE49-F238E27FC236}">
                  <a16:creationId xmlns:a16="http://schemas.microsoft.com/office/drawing/2014/main" id="{C1BC0661-B8A7-4413-A8C1-39FD642196DB}"/>
                </a:ext>
              </a:extLst>
            </p:cNvPr>
            <p:cNvPicPr>
              <a:picLocks noChangeAspect="1"/>
            </p:cNvPicPr>
            <p:nvPr/>
          </p:nvPicPr>
          <p:blipFill>
            <a:blip r:embed="rId3"/>
            <a:stretch>
              <a:fillRect/>
            </a:stretch>
          </p:blipFill>
          <p:spPr>
            <a:xfrm>
              <a:off x="971300" y="2323641"/>
              <a:ext cx="5261058" cy="3292118"/>
            </a:xfrm>
            <a:prstGeom prst="rect">
              <a:avLst/>
            </a:prstGeom>
          </p:spPr>
        </p:pic>
        <p:cxnSp>
          <p:nvCxnSpPr>
            <p:cNvPr id="12" name="直接连接符 11">
              <a:extLst>
                <a:ext uri="{FF2B5EF4-FFF2-40B4-BE49-F238E27FC236}">
                  <a16:creationId xmlns:a16="http://schemas.microsoft.com/office/drawing/2014/main" id="{3E96449F-E6B9-49D3-A640-5651DAD36766}"/>
                </a:ext>
              </a:extLst>
            </p:cNvPr>
            <p:cNvCxnSpPr>
              <a:cxnSpLocks/>
            </p:cNvCxnSpPr>
            <p:nvPr/>
          </p:nvCxnSpPr>
          <p:spPr>
            <a:xfrm>
              <a:off x="1469571" y="3646714"/>
              <a:ext cx="4299858" cy="740229"/>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grpSp>
      <p:sp>
        <p:nvSpPr>
          <p:cNvPr id="16" name="文本框 15">
            <a:extLst>
              <a:ext uri="{FF2B5EF4-FFF2-40B4-BE49-F238E27FC236}">
                <a16:creationId xmlns:a16="http://schemas.microsoft.com/office/drawing/2014/main" id="{8501938B-FBD0-4CF6-B302-322F01D3B8A5}"/>
              </a:ext>
            </a:extLst>
          </p:cNvPr>
          <p:cNvSpPr txBox="1"/>
          <p:nvPr/>
        </p:nvSpPr>
        <p:spPr>
          <a:xfrm>
            <a:off x="892629" y="1447800"/>
            <a:ext cx="8719457" cy="1200329"/>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经济增速结构性转型的背景下，无风险利率处于持续下行态势，每一轮周期对应的利率低点都在往下降（左下图）。</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无风险利率中枢下移对应股市估值中枢的上调（右下图）。</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endParaRPr lang="zh-CN" altLang="en-US"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8540647B-9565-42CD-A05D-049776A2C03A}"/>
              </a:ext>
            </a:extLst>
          </p:cNvPr>
          <p:cNvPicPr>
            <a:picLocks noChangeAspect="1"/>
          </p:cNvPicPr>
          <p:nvPr/>
        </p:nvPicPr>
        <p:blipFill>
          <a:blip r:embed="rId4"/>
          <a:stretch>
            <a:fillRect/>
          </a:stretch>
        </p:blipFill>
        <p:spPr>
          <a:xfrm>
            <a:off x="5755258" y="2421676"/>
            <a:ext cx="5932454" cy="3809884"/>
          </a:xfrm>
          <a:prstGeom prst="rect">
            <a:avLst/>
          </a:prstGeom>
        </p:spPr>
      </p:pic>
      <p:cxnSp>
        <p:nvCxnSpPr>
          <p:cNvPr id="22" name="直接箭头连接符 21">
            <a:extLst>
              <a:ext uri="{FF2B5EF4-FFF2-40B4-BE49-F238E27FC236}">
                <a16:creationId xmlns:a16="http://schemas.microsoft.com/office/drawing/2014/main" id="{9600AA59-52EE-4A2A-B2C2-FF47A7B12350}"/>
              </a:ext>
            </a:extLst>
          </p:cNvPr>
          <p:cNvCxnSpPr>
            <a:cxnSpLocks/>
          </p:cNvCxnSpPr>
          <p:nvPr/>
        </p:nvCxnSpPr>
        <p:spPr>
          <a:xfrm flipV="1">
            <a:off x="6867015" y="3606254"/>
            <a:ext cx="4045627" cy="1431130"/>
          </a:xfrm>
          <a:prstGeom prst="straightConnector1">
            <a:avLst/>
          </a:prstGeom>
          <a:ln>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064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B292BED-B1D4-4B62-B163-B66620B1083F}"/>
              </a:ext>
            </a:extLst>
          </p:cNvPr>
          <p:cNvSpPr>
            <a:spLocks noGrp="1"/>
          </p:cNvSpPr>
          <p:nvPr>
            <p:ph type="sldNum" sz="quarter" idx="10"/>
          </p:nvPr>
        </p:nvSpPr>
        <p:spPr/>
        <p:txBody>
          <a:bodyPr/>
          <a:lstStyle/>
          <a:p>
            <a:pPr>
              <a:defRPr/>
            </a:pPr>
            <a:fld id="{67025381-B7F7-4DFD-A5AF-1FFF34357F98}" type="slidenum">
              <a:rPr lang="en-US" altLang="en-US" smtClean="0"/>
              <a:t>16</a:t>
            </a:fld>
            <a:endParaRPr lang="en-US" altLang="en-US"/>
          </a:p>
        </p:txBody>
      </p:sp>
      <p:pic>
        <p:nvPicPr>
          <p:cNvPr id="4" name="图片 3">
            <a:extLst>
              <a:ext uri="{FF2B5EF4-FFF2-40B4-BE49-F238E27FC236}">
                <a16:creationId xmlns:a16="http://schemas.microsoft.com/office/drawing/2014/main" id="{9BB2363E-FF59-4027-A385-1BDB00C020DA}"/>
              </a:ext>
            </a:extLst>
          </p:cNvPr>
          <p:cNvPicPr>
            <a:picLocks noChangeAspect="1"/>
          </p:cNvPicPr>
          <p:nvPr/>
        </p:nvPicPr>
        <p:blipFill>
          <a:blip r:embed="rId3"/>
          <a:stretch>
            <a:fillRect/>
          </a:stretch>
        </p:blipFill>
        <p:spPr>
          <a:xfrm>
            <a:off x="118954" y="69423"/>
            <a:ext cx="2076183" cy="659038"/>
          </a:xfrm>
          <a:prstGeom prst="rect">
            <a:avLst/>
          </a:prstGeom>
        </p:spPr>
      </p:pic>
      <p:sp>
        <p:nvSpPr>
          <p:cNvPr id="5" name="标题 3">
            <a:extLst>
              <a:ext uri="{FF2B5EF4-FFF2-40B4-BE49-F238E27FC236}">
                <a16:creationId xmlns:a16="http://schemas.microsoft.com/office/drawing/2014/main" id="{331A608E-D458-4070-A05C-C14B2867E96B}"/>
              </a:ext>
            </a:extLst>
          </p:cNvPr>
          <p:cNvSpPr txBox="1">
            <a:spLocks/>
          </p:cNvSpPr>
          <p:nvPr/>
        </p:nvSpPr>
        <p:spPr>
          <a:xfrm>
            <a:off x="600875" y="681402"/>
            <a:ext cx="11114875" cy="555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i="0" kern="1200">
                <a:solidFill>
                  <a:schemeClr val="tx1"/>
                </a:solidFill>
                <a:latin typeface="+mj-lt"/>
                <a:ea typeface="+mj-ea"/>
                <a:cs typeface="+mj-cs"/>
              </a:defRPr>
            </a:lvl1pPr>
          </a:lstStyle>
          <a:p>
            <a:r>
              <a:rPr lang="en-US" altLang="zh-CN" sz="2800" b="1" dirty="0">
                <a:solidFill>
                  <a:srgbClr val="7030A0"/>
                </a:solidFill>
                <a:latin typeface="微软雅黑" panose="020B0503020204020204" pitchFamily="34" charset="-122"/>
                <a:ea typeface="微软雅黑" panose="020B0503020204020204" pitchFamily="34" charset="-122"/>
              </a:rPr>
              <a:t>3.2 </a:t>
            </a:r>
            <a:r>
              <a:rPr lang="zh-CN" altLang="en-US" sz="2800" b="1" dirty="0">
                <a:solidFill>
                  <a:srgbClr val="7030A0"/>
                </a:solidFill>
                <a:latin typeface="微软雅黑" panose="020B0503020204020204" pitchFamily="34" charset="-122"/>
                <a:ea typeface="微软雅黑" panose="020B0503020204020204" pitchFamily="34" charset="-122"/>
              </a:rPr>
              <a:t>制造业升级、人口老龄化、国产替代是长期投资主赛道</a:t>
            </a:r>
          </a:p>
        </p:txBody>
      </p:sp>
      <p:sp>
        <p:nvSpPr>
          <p:cNvPr id="6" name="矩形 5">
            <a:extLst>
              <a:ext uri="{FF2B5EF4-FFF2-40B4-BE49-F238E27FC236}">
                <a16:creationId xmlns:a16="http://schemas.microsoft.com/office/drawing/2014/main" id="{8229DDCD-E8F8-451D-BCE9-CFC99808C879}"/>
              </a:ext>
            </a:extLst>
          </p:cNvPr>
          <p:cNvSpPr/>
          <p:nvPr/>
        </p:nvSpPr>
        <p:spPr>
          <a:xfrm>
            <a:off x="387526" y="671269"/>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solidFill>
                <a:srgbClr val="000000"/>
              </a:solidFill>
              <a:latin typeface="微软雅黑" panose="020B0503020204020204" pitchFamily="34" charset="-122"/>
              <a:ea typeface="微软雅黑" panose="020B0503020204020204" pitchFamily="34" charset="-122"/>
              <a:sym typeface="+mn-lt"/>
            </a:endParaRPr>
          </a:p>
        </p:txBody>
      </p:sp>
      <p:pic>
        <p:nvPicPr>
          <p:cNvPr id="8" name="图片 7">
            <a:extLst>
              <a:ext uri="{FF2B5EF4-FFF2-40B4-BE49-F238E27FC236}">
                <a16:creationId xmlns:a16="http://schemas.microsoft.com/office/drawing/2014/main" id="{50377820-1E3A-49CD-9C8E-8F7742141474}"/>
              </a:ext>
            </a:extLst>
          </p:cNvPr>
          <p:cNvPicPr>
            <a:picLocks noChangeAspect="1"/>
          </p:cNvPicPr>
          <p:nvPr/>
        </p:nvPicPr>
        <p:blipFill>
          <a:blip r:embed="rId4"/>
          <a:stretch>
            <a:fillRect/>
          </a:stretch>
        </p:blipFill>
        <p:spPr>
          <a:xfrm>
            <a:off x="5370873" y="1490839"/>
            <a:ext cx="5915532" cy="3636598"/>
          </a:xfrm>
          <a:prstGeom prst="rect">
            <a:avLst/>
          </a:prstGeom>
        </p:spPr>
      </p:pic>
      <p:sp>
        <p:nvSpPr>
          <p:cNvPr id="2" name="文本框 1">
            <a:extLst>
              <a:ext uri="{FF2B5EF4-FFF2-40B4-BE49-F238E27FC236}">
                <a16:creationId xmlns:a16="http://schemas.microsoft.com/office/drawing/2014/main" id="{B3800CBC-7532-4EEC-B295-8417CA639DBF}"/>
              </a:ext>
            </a:extLst>
          </p:cNvPr>
          <p:cNvSpPr txBox="1"/>
          <p:nvPr/>
        </p:nvSpPr>
        <p:spPr>
          <a:xfrm>
            <a:off x="361720" y="1490839"/>
            <a:ext cx="4601320" cy="4524315"/>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solidFill>
                  <a:srgbClr val="C00000"/>
                </a:solidFill>
                <a:latin typeface="微软雅黑" panose="020B0503020204020204" pitchFamily="34" charset="-122"/>
                <a:ea typeface="微软雅黑" panose="020B0503020204020204" pitchFamily="34" charset="-122"/>
              </a:rPr>
              <a:t>聚焦优质赛道：</a:t>
            </a:r>
            <a:r>
              <a:rPr lang="zh-CN" altLang="en-US" dirty="0">
                <a:latin typeface="微软雅黑" panose="020B0503020204020204" pitchFamily="34" charset="-122"/>
                <a:ea typeface="微软雅黑" panose="020B0503020204020204" pitchFamily="34" charset="-122"/>
              </a:rPr>
              <a:t>科创创业</a:t>
            </a:r>
            <a:r>
              <a:rPr lang="en-US" altLang="zh-CN" dirty="0">
                <a:latin typeface="微软雅黑" panose="020B0503020204020204" pitchFamily="34" charset="-122"/>
                <a:ea typeface="微软雅黑" panose="020B0503020204020204" pitchFamily="34" charset="-122"/>
              </a:rPr>
              <a:t>50</a:t>
            </a:r>
            <a:r>
              <a:rPr lang="zh-CN" altLang="en-US" dirty="0">
                <a:latin typeface="微软雅黑" panose="020B0503020204020204" pitchFamily="34" charset="-122"/>
                <a:ea typeface="微软雅黑" panose="020B0503020204020204" pitchFamily="34" charset="-122"/>
              </a:rPr>
              <a:t>指数的产业具备鲜明的时代感，聚焦于生物科技、半导体、高端制造等板块的龙头企业，成分公司企业研发投入力度较大，盈利能力有望持续提升。</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b="1" dirty="0">
                <a:solidFill>
                  <a:srgbClr val="C00000"/>
                </a:solidFill>
                <a:latin typeface="微软雅黑" panose="020B0503020204020204" pitchFamily="34" charset="-122"/>
                <a:ea typeface="微软雅黑" panose="020B0503020204020204" pitchFamily="34" charset="-122"/>
              </a:rPr>
              <a:t>符合国家长期战略方向：</a:t>
            </a:r>
            <a:r>
              <a:rPr lang="zh-CN" altLang="en-US" dirty="0">
                <a:latin typeface="微软雅黑" panose="020B0503020204020204" pitchFamily="34" charset="-122"/>
                <a:ea typeface="微软雅黑" panose="020B0503020204020204" pitchFamily="34" charset="-122"/>
              </a:rPr>
              <a:t>国家战略层面把科技创新提升至重要高度，“十四五规划”中明确指出，我国当前的创新能力不适应高质量发展要求，坚持创新在我国现代化建设全局中的核心地位，把科技自立自强作为国家发展的战略支持。</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b="1" dirty="0">
                <a:solidFill>
                  <a:srgbClr val="C00000"/>
                </a:solidFill>
                <a:latin typeface="微软雅黑" panose="020B0503020204020204" pitchFamily="34" charset="-122"/>
                <a:ea typeface="微软雅黑" panose="020B0503020204020204" pitchFamily="34" charset="-122"/>
              </a:rPr>
              <a:t>具有长期盈利增长优势：</a:t>
            </a:r>
            <a:r>
              <a:rPr lang="zh-CN" altLang="en-US" dirty="0">
                <a:latin typeface="微软雅黑" panose="020B0503020204020204" pitchFamily="34" charset="-122"/>
                <a:ea typeface="微软雅黑" panose="020B0503020204020204" pitchFamily="34" charset="-122"/>
              </a:rPr>
              <a:t>科创板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创业板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主板 </a:t>
            </a:r>
            <a:r>
              <a:rPr lang="en-US" altLang="zh-CN" dirty="0">
                <a:latin typeface="微软雅黑" panose="020B0503020204020204" pitchFamily="34" charset="-122"/>
                <a:ea typeface="微软雅黑" panose="020B0503020204020204" pitchFamily="34" charset="-122"/>
              </a:rPr>
              <a:t>2020</a:t>
            </a:r>
            <a:r>
              <a:rPr lang="zh-CN" altLang="en-US" dirty="0">
                <a:latin typeface="微软雅黑" panose="020B0503020204020204" pitchFamily="34" charset="-122"/>
                <a:ea typeface="微软雅黑" panose="020B0503020204020204" pitchFamily="34" charset="-122"/>
              </a:rPr>
              <a:t>年净利润增速分别为</a:t>
            </a:r>
            <a:r>
              <a:rPr lang="en-US" altLang="zh-CN" dirty="0">
                <a:latin typeface="微软雅黑" panose="020B0503020204020204" pitchFamily="34" charset="-122"/>
                <a:ea typeface="微软雅黑" panose="020B0503020204020204" pitchFamily="34" charset="-122"/>
              </a:rPr>
              <a:t>58%/48%/18%</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2021</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Q1</a:t>
            </a:r>
            <a:r>
              <a:rPr lang="zh-CN" altLang="en-US" dirty="0">
                <a:latin typeface="微软雅黑" panose="020B0503020204020204" pitchFamily="34" charset="-122"/>
                <a:ea typeface="微软雅黑" panose="020B0503020204020204" pitchFamily="34" charset="-122"/>
              </a:rPr>
              <a:t>盈利增速分别为</a:t>
            </a:r>
            <a:r>
              <a:rPr lang="en-US" altLang="zh-CN" dirty="0">
                <a:latin typeface="微软雅黑" panose="020B0503020204020204" pitchFamily="34" charset="-122"/>
                <a:ea typeface="微软雅黑" panose="020B0503020204020204" pitchFamily="34" charset="-122"/>
              </a:rPr>
              <a:t>205%/111%/51%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2020</a:t>
            </a:r>
            <a:r>
              <a:rPr lang="zh-CN" altLang="en-US" dirty="0">
                <a:latin typeface="微软雅黑" panose="020B0503020204020204" pitchFamily="34" charset="-122"/>
                <a:ea typeface="微软雅黑" panose="020B0503020204020204" pitchFamily="34" charset="-122"/>
              </a:rPr>
              <a:t>年科创板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创业板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主板净利率为</a:t>
            </a:r>
            <a:r>
              <a:rPr lang="en-US" altLang="zh-CN" dirty="0">
                <a:latin typeface="微软雅黑" panose="020B0503020204020204" pitchFamily="34" charset="-122"/>
                <a:ea typeface="微软雅黑" panose="020B0503020204020204" pitchFamily="34" charset="-122"/>
              </a:rPr>
              <a:t>12%/6%/8%</a:t>
            </a:r>
            <a:r>
              <a:rPr lang="zh-CN" altLang="en-US" dirty="0">
                <a:latin typeface="微软雅黑" panose="020B0503020204020204" pitchFamily="34" charset="-122"/>
                <a:ea typeface="微软雅黑" panose="020B0503020204020204" pitchFamily="34" charset="-122"/>
              </a:rPr>
              <a:t>。</a:t>
            </a:r>
          </a:p>
        </p:txBody>
      </p:sp>
      <p:sp>
        <p:nvSpPr>
          <p:cNvPr id="7" name="矩形: 圆角 6">
            <a:extLst>
              <a:ext uri="{FF2B5EF4-FFF2-40B4-BE49-F238E27FC236}">
                <a16:creationId xmlns:a16="http://schemas.microsoft.com/office/drawing/2014/main" id="{FF0814EC-9D17-4684-BB0F-01E9B14FA995}"/>
              </a:ext>
            </a:extLst>
          </p:cNvPr>
          <p:cNvSpPr/>
          <p:nvPr/>
        </p:nvSpPr>
        <p:spPr>
          <a:xfrm>
            <a:off x="9156526" y="1966586"/>
            <a:ext cx="2129879" cy="1177447"/>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B5877AD-E861-4C9D-A978-07CDE733BA23}"/>
              </a:ext>
            </a:extLst>
          </p:cNvPr>
          <p:cNvSpPr txBox="1"/>
          <p:nvPr/>
        </p:nvSpPr>
        <p:spPr>
          <a:xfrm>
            <a:off x="11177017" y="4534748"/>
            <a:ext cx="1014983" cy="430887"/>
          </a:xfrm>
          <a:prstGeom prst="rect">
            <a:avLst/>
          </a:prstGeom>
          <a:solidFill>
            <a:schemeClr val="bg1">
              <a:lumMod val="95000"/>
            </a:schemeClr>
          </a:solidFill>
        </p:spPr>
        <p:txBody>
          <a:bodyPr wrap="square" rtlCol="0">
            <a:spAutoFit/>
          </a:bodyPr>
          <a:lstStyle/>
          <a:p>
            <a:r>
              <a:rPr lang="en-US" altLang="zh-CN" sz="1100" dirty="0"/>
              <a:t>2021-23</a:t>
            </a:r>
            <a:r>
              <a:rPr lang="zh-CN" altLang="en-US" sz="1100" dirty="0"/>
              <a:t>年预计盈利增速</a:t>
            </a:r>
          </a:p>
        </p:txBody>
      </p:sp>
      <p:sp>
        <p:nvSpPr>
          <p:cNvPr id="10" name="文本框 9">
            <a:extLst>
              <a:ext uri="{FF2B5EF4-FFF2-40B4-BE49-F238E27FC236}">
                <a16:creationId xmlns:a16="http://schemas.microsoft.com/office/drawing/2014/main" id="{C6CAD1FB-5D0B-4492-8A0C-53E203102A72}"/>
              </a:ext>
            </a:extLst>
          </p:cNvPr>
          <p:cNvSpPr txBox="1"/>
          <p:nvPr/>
        </p:nvSpPr>
        <p:spPr>
          <a:xfrm>
            <a:off x="5105899" y="1613900"/>
            <a:ext cx="753725" cy="430887"/>
          </a:xfrm>
          <a:prstGeom prst="rect">
            <a:avLst/>
          </a:prstGeom>
          <a:solidFill>
            <a:schemeClr val="bg1">
              <a:lumMod val="95000"/>
            </a:schemeClr>
          </a:solidFill>
        </p:spPr>
        <p:txBody>
          <a:bodyPr wrap="square" rtlCol="0">
            <a:spAutoFit/>
          </a:bodyPr>
          <a:lstStyle/>
          <a:p>
            <a:r>
              <a:rPr lang="zh-CN" altLang="en-US" sz="1100" dirty="0"/>
              <a:t>预计</a:t>
            </a:r>
            <a:r>
              <a:rPr lang="en-US" altLang="zh-CN" sz="1100" dirty="0"/>
              <a:t>2023</a:t>
            </a:r>
            <a:r>
              <a:rPr lang="zh-CN" altLang="en-US" sz="1100" dirty="0"/>
              <a:t>年</a:t>
            </a:r>
            <a:r>
              <a:rPr lang="en-US" altLang="zh-CN" sz="1100" dirty="0"/>
              <a:t>PE</a:t>
            </a:r>
            <a:endParaRPr lang="zh-CN" altLang="en-US" sz="1100" dirty="0"/>
          </a:p>
        </p:txBody>
      </p:sp>
      <p:sp>
        <p:nvSpPr>
          <p:cNvPr id="11" name="文本框 10">
            <a:extLst>
              <a:ext uri="{FF2B5EF4-FFF2-40B4-BE49-F238E27FC236}">
                <a16:creationId xmlns:a16="http://schemas.microsoft.com/office/drawing/2014/main" id="{55F4AF2F-8EB9-4031-85BD-AF7BBB23D083}"/>
              </a:ext>
            </a:extLst>
          </p:cNvPr>
          <p:cNvSpPr txBox="1"/>
          <p:nvPr/>
        </p:nvSpPr>
        <p:spPr>
          <a:xfrm>
            <a:off x="434029" y="6434063"/>
            <a:ext cx="629521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数据来源：</a:t>
            </a:r>
            <a:r>
              <a:rPr kumimoji="0" lang="en-US" altLang="zh-CN" sz="1400" b="0" i="0" u="none" strike="noStrike" kern="1200" cap="none" spc="0" normalizeH="0" baseline="0" noProof="0" dirty="0">
                <a:ln>
                  <a:noFill/>
                </a:ln>
                <a:solidFill>
                  <a:srgbClr val="000000"/>
                </a:solidFill>
                <a:effectLst/>
                <a:uLnTx/>
                <a:uFillTx/>
                <a:latin typeface="+mn-lt"/>
                <a:ea typeface="微软雅黑"/>
                <a:cs typeface="+mn-cs"/>
              </a:rPr>
              <a:t>Wind</a:t>
            </a: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，光大理财股票投资部</a:t>
            </a:r>
          </a:p>
        </p:txBody>
      </p:sp>
    </p:spTree>
    <p:extLst>
      <p:ext uri="{BB962C8B-B14F-4D97-AF65-F5344CB8AC3E}">
        <p14:creationId xmlns:p14="http://schemas.microsoft.com/office/powerpoint/2010/main" val="3069549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B292BED-B1D4-4B62-B163-B66620B1083F}"/>
              </a:ext>
            </a:extLst>
          </p:cNvPr>
          <p:cNvSpPr>
            <a:spLocks noGrp="1"/>
          </p:cNvSpPr>
          <p:nvPr>
            <p:ph type="sldNum" sz="quarter" idx="10"/>
          </p:nvPr>
        </p:nvSpPr>
        <p:spPr/>
        <p:txBody>
          <a:bodyPr/>
          <a:lstStyle/>
          <a:p>
            <a:pPr>
              <a:defRPr/>
            </a:pPr>
            <a:fld id="{67025381-B7F7-4DFD-A5AF-1FFF34357F98}" type="slidenum">
              <a:rPr lang="en-US" altLang="en-US" smtClean="0"/>
              <a:t>17</a:t>
            </a:fld>
            <a:endParaRPr lang="en-US" altLang="en-US"/>
          </a:p>
        </p:txBody>
      </p:sp>
      <p:pic>
        <p:nvPicPr>
          <p:cNvPr id="4" name="图片 3">
            <a:extLst>
              <a:ext uri="{FF2B5EF4-FFF2-40B4-BE49-F238E27FC236}">
                <a16:creationId xmlns:a16="http://schemas.microsoft.com/office/drawing/2014/main" id="{9BB2363E-FF59-4027-A385-1BDB00C020DA}"/>
              </a:ext>
            </a:extLst>
          </p:cNvPr>
          <p:cNvPicPr>
            <a:picLocks noChangeAspect="1"/>
          </p:cNvPicPr>
          <p:nvPr/>
        </p:nvPicPr>
        <p:blipFill>
          <a:blip r:embed="rId3"/>
          <a:stretch>
            <a:fillRect/>
          </a:stretch>
        </p:blipFill>
        <p:spPr>
          <a:xfrm>
            <a:off x="118954" y="69423"/>
            <a:ext cx="2076183" cy="659038"/>
          </a:xfrm>
          <a:prstGeom prst="rect">
            <a:avLst/>
          </a:prstGeom>
        </p:spPr>
      </p:pic>
      <p:sp>
        <p:nvSpPr>
          <p:cNvPr id="5" name="标题 3">
            <a:extLst>
              <a:ext uri="{FF2B5EF4-FFF2-40B4-BE49-F238E27FC236}">
                <a16:creationId xmlns:a16="http://schemas.microsoft.com/office/drawing/2014/main" id="{331A608E-D458-4070-A05C-C14B2867E96B}"/>
              </a:ext>
            </a:extLst>
          </p:cNvPr>
          <p:cNvSpPr txBox="1">
            <a:spLocks/>
          </p:cNvSpPr>
          <p:nvPr/>
        </p:nvSpPr>
        <p:spPr>
          <a:xfrm>
            <a:off x="600875" y="681402"/>
            <a:ext cx="11114875" cy="555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i="0" kern="1200">
                <a:solidFill>
                  <a:schemeClr val="tx1"/>
                </a:solidFill>
                <a:latin typeface="+mj-lt"/>
                <a:ea typeface="+mj-ea"/>
                <a:cs typeface="+mj-cs"/>
              </a:defRPr>
            </a:lvl1pPr>
          </a:lstStyle>
          <a:p>
            <a:r>
              <a:rPr lang="en-US" altLang="zh-CN" sz="2800" b="1" dirty="0">
                <a:solidFill>
                  <a:srgbClr val="7030A0"/>
                </a:solidFill>
                <a:latin typeface="微软雅黑" panose="020B0503020204020204" pitchFamily="34" charset="-122"/>
                <a:ea typeface="微软雅黑" panose="020B0503020204020204" pitchFamily="34" charset="-122"/>
              </a:rPr>
              <a:t>3.3 </a:t>
            </a:r>
            <a:r>
              <a:rPr lang="zh-CN" altLang="en-US" sz="2800" b="1" dirty="0">
                <a:solidFill>
                  <a:srgbClr val="7030A0"/>
                </a:solidFill>
                <a:latin typeface="微软雅黑" panose="020B0503020204020204" pitchFamily="34" charset="-122"/>
                <a:ea typeface="微软雅黑" panose="020B0503020204020204" pitchFamily="34" charset="-122"/>
              </a:rPr>
              <a:t>老龄化趋势加剧的背景下，医疗产业占比持续上升</a:t>
            </a:r>
          </a:p>
        </p:txBody>
      </p:sp>
      <p:sp>
        <p:nvSpPr>
          <p:cNvPr id="6" name="矩形 5">
            <a:extLst>
              <a:ext uri="{FF2B5EF4-FFF2-40B4-BE49-F238E27FC236}">
                <a16:creationId xmlns:a16="http://schemas.microsoft.com/office/drawing/2014/main" id="{8229DDCD-E8F8-451D-BCE9-CFC99808C879}"/>
              </a:ext>
            </a:extLst>
          </p:cNvPr>
          <p:cNvSpPr/>
          <p:nvPr/>
        </p:nvSpPr>
        <p:spPr>
          <a:xfrm>
            <a:off x="387526" y="671269"/>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solidFill>
                <a:srgbClr val="000000"/>
              </a:solidFill>
              <a:latin typeface="微软雅黑" panose="020B0503020204020204" pitchFamily="34" charset="-122"/>
              <a:ea typeface="微软雅黑" panose="020B0503020204020204" pitchFamily="34" charset="-122"/>
              <a:sym typeface="+mn-lt"/>
            </a:endParaRPr>
          </a:p>
        </p:txBody>
      </p:sp>
      <p:sp>
        <p:nvSpPr>
          <p:cNvPr id="2" name="文本框 1">
            <a:extLst>
              <a:ext uri="{FF2B5EF4-FFF2-40B4-BE49-F238E27FC236}">
                <a16:creationId xmlns:a16="http://schemas.microsoft.com/office/drawing/2014/main" id="{B3800CBC-7532-4EEC-B295-8417CA639DBF}"/>
              </a:ext>
            </a:extLst>
          </p:cNvPr>
          <p:cNvSpPr txBox="1"/>
          <p:nvPr/>
        </p:nvSpPr>
        <p:spPr>
          <a:xfrm>
            <a:off x="361720" y="1490839"/>
            <a:ext cx="4601320" cy="4247317"/>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solidFill>
                  <a:srgbClr val="C00000"/>
                </a:solidFill>
                <a:latin typeface="微软雅黑" panose="020B0503020204020204" pitchFamily="34" charset="-122"/>
                <a:ea typeface="微软雅黑" panose="020B0503020204020204" pitchFamily="34" charset="-122"/>
              </a:rPr>
              <a:t>我国人口结构老龄化趋势在加剧：</a:t>
            </a:r>
            <a:r>
              <a:rPr lang="en-US" altLang="zh-CN" dirty="0">
                <a:latin typeface="微软雅黑" panose="020B0503020204020204" pitchFamily="34" charset="-122"/>
                <a:ea typeface="微软雅黑" panose="020B0503020204020204" pitchFamily="34" charset="-122"/>
              </a:rPr>
              <a:t>60</a:t>
            </a:r>
            <a:r>
              <a:rPr lang="zh-CN" altLang="en-US" dirty="0">
                <a:latin typeface="微软雅黑" panose="020B0503020204020204" pitchFamily="34" charset="-122"/>
                <a:ea typeface="微软雅黑" panose="020B0503020204020204" pitchFamily="34" charset="-122"/>
              </a:rPr>
              <a:t>岁以上老年人数量从</a:t>
            </a:r>
            <a:r>
              <a:rPr lang="en-US" altLang="zh-CN" dirty="0">
                <a:latin typeface="微软雅黑" panose="020B0503020204020204" pitchFamily="34" charset="-122"/>
                <a:ea typeface="微软雅黑" panose="020B0503020204020204" pitchFamily="34" charset="-122"/>
              </a:rPr>
              <a:t>2010</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1.78</a:t>
            </a:r>
            <a:r>
              <a:rPr lang="zh-CN" altLang="en-US" dirty="0">
                <a:latin typeface="微软雅黑" panose="020B0503020204020204" pitchFamily="34" charset="-122"/>
                <a:ea typeface="微软雅黑" panose="020B0503020204020204" pitchFamily="34" charset="-122"/>
              </a:rPr>
              <a:t>亿增长到</a:t>
            </a:r>
            <a:r>
              <a:rPr lang="en-US" altLang="zh-CN" dirty="0">
                <a:latin typeface="微软雅黑" panose="020B0503020204020204" pitchFamily="34" charset="-122"/>
                <a:ea typeface="微软雅黑" panose="020B0503020204020204" pitchFamily="34" charset="-122"/>
              </a:rPr>
              <a:t>2020</a:t>
            </a:r>
            <a:r>
              <a:rPr lang="zh-CN" altLang="en-US" dirty="0">
                <a:latin typeface="微软雅黑" panose="020B0503020204020204" pitchFamily="34" charset="-122"/>
                <a:ea typeface="微软雅黑" panose="020B0503020204020204" pitchFamily="34" charset="-122"/>
              </a:rPr>
              <a:t>年的</a:t>
            </a:r>
            <a:r>
              <a:rPr lang="en-US" altLang="zh-CN" dirty="0">
                <a:latin typeface="微软雅黑" panose="020B0503020204020204" pitchFamily="34" charset="-122"/>
                <a:ea typeface="微软雅黑" panose="020B0503020204020204" pitchFamily="34" charset="-122"/>
              </a:rPr>
              <a:t>2.6</a:t>
            </a:r>
            <a:r>
              <a:rPr lang="zh-CN" altLang="en-US" dirty="0">
                <a:latin typeface="微软雅黑" panose="020B0503020204020204" pitchFamily="34" charset="-122"/>
                <a:ea typeface="微软雅黑" panose="020B0503020204020204" pitchFamily="34" charset="-122"/>
              </a:rPr>
              <a:t>亿，占比从</a:t>
            </a:r>
            <a:r>
              <a:rPr lang="en-US" altLang="zh-CN" dirty="0">
                <a:latin typeface="微软雅黑" panose="020B0503020204020204" pitchFamily="34" charset="-122"/>
                <a:ea typeface="微软雅黑" panose="020B0503020204020204" pitchFamily="34" charset="-122"/>
              </a:rPr>
              <a:t>13.3%</a:t>
            </a:r>
            <a:r>
              <a:rPr lang="zh-CN" altLang="en-US" dirty="0">
                <a:latin typeface="微软雅黑" panose="020B0503020204020204" pitchFamily="34" charset="-122"/>
                <a:ea typeface="微软雅黑" panose="020B0503020204020204" pitchFamily="34" charset="-122"/>
              </a:rPr>
              <a:t>上升到</a:t>
            </a:r>
            <a:r>
              <a:rPr lang="en-US" altLang="zh-CN" dirty="0">
                <a:latin typeface="微软雅黑" panose="020B0503020204020204" pitchFamily="34" charset="-122"/>
                <a:ea typeface="微软雅黑" panose="020B0503020204020204" pitchFamily="34" charset="-122"/>
              </a:rPr>
              <a:t>18.7%</a:t>
            </a:r>
            <a:r>
              <a:rPr lang="zh-CN" altLang="en-US" dirty="0">
                <a:latin typeface="微软雅黑" panose="020B0503020204020204" pitchFamily="34" charset="-122"/>
                <a:ea typeface="微软雅黑" panose="020B0503020204020204" pitchFamily="34" charset="-122"/>
              </a:rPr>
              <a:t>。伴随着人口出生率的下降、死亡率的降低和预期寿命提高，老龄化趋势日益加剧。</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b="1" dirty="0">
                <a:solidFill>
                  <a:srgbClr val="C00000"/>
                </a:solidFill>
                <a:latin typeface="微软雅黑" panose="020B0503020204020204" pitchFamily="34" charset="-122"/>
                <a:ea typeface="微软雅黑" panose="020B0503020204020204" pitchFamily="34" charset="-122"/>
              </a:rPr>
              <a:t>参考海外经验，医疗支出占比将会持续上升：</a:t>
            </a:r>
            <a:r>
              <a:rPr lang="zh-CN" altLang="en-US" dirty="0">
                <a:latin typeface="微软雅黑" panose="020B0503020204020204" pitchFamily="34" charset="-122"/>
                <a:ea typeface="微软雅黑" panose="020B0503020204020204" pitchFamily="34" charset="-122"/>
              </a:rPr>
              <a:t>对比日本，从</a:t>
            </a:r>
            <a:r>
              <a:rPr lang="en-US" altLang="zh-CN" dirty="0">
                <a:latin typeface="微软雅黑" panose="020B0503020204020204" pitchFamily="34" charset="-122"/>
                <a:ea typeface="微软雅黑" panose="020B0503020204020204" pitchFamily="34" charset="-122"/>
              </a:rPr>
              <a:t>80</a:t>
            </a:r>
            <a:r>
              <a:rPr lang="zh-CN" altLang="en-US" dirty="0">
                <a:latin typeface="微软雅黑" panose="020B0503020204020204" pitchFamily="34" charset="-122"/>
                <a:ea typeface="微软雅黑" panose="020B0503020204020204" pitchFamily="34" charset="-122"/>
              </a:rPr>
              <a:t>年代以来老龄人口占比持续上升，医疗费用支出占</a:t>
            </a:r>
            <a:r>
              <a:rPr lang="en-US" altLang="zh-CN" dirty="0">
                <a:latin typeface="微软雅黑" panose="020B0503020204020204" pitchFamily="34" charset="-122"/>
                <a:ea typeface="微软雅黑" panose="020B0503020204020204" pitchFamily="34" charset="-122"/>
              </a:rPr>
              <a:t>GDP</a:t>
            </a:r>
            <a:r>
              <a:rPr lang="zh-CN" altLang="en-US" dirty="0">
                <a:latin typeface="微软雅黑" panose="020B0503020204020204" pitchFamily="34" charset="-122"/>
                <a:ea typeface="微软雅黑" panose="020B0503020204020204" pitchFamily="34" charset="-122"/>
              </a:rPr>
              <a:t>比重居高不下。</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行政化的集采手段是降费控成本的直接应对政策，短期会影响市场情绪，长远来看国产替代、鼓励创新等投资主线仍将有利于医疗生物行业的长期投资价值。</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endParaRPr lang="zh-CN" altLang="en-US"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5810B98C-9A8B-4781-90C7-4AACBB4A9BDE}"/>
              </a:ext>
            </a:extLst>
          </p:cNvPr>
          <p:cNvPicPr>
            <a:picLocks noChangeAspect="1"/>
          </p:cNvPicPr>
          <p:nvPr/>
        </p:nvPicPr>
        <p:blipFill rotWithShape="1">
          <a:blip r:embed="rId4"/>
          <a:srcRect l="-1" r="-299" b="10860"/>
          <a:stretch/>
        </p:blipFill>
        <p:spPr>
          <a:xfrm>
            <a:off x="5823127" y="1748936"/>
            <a:ext cx="5880020" cy="2255027"/>
          </a:xfrm>
          <a:prstGeom prst="rect">
            <a:avLst/>
          </a:prstGeom>
        </p:spPr>
      </p:pic>
      <p:pic>
        <p:nvPicPr>
          <p:cNvPr id="14" name="图片 13">
            <a:extLst>
              <a:ext uri="{FF2B5EF4-FFF2-40B4-BE49-F238E27FC236}">
                <a16:creationId xmlns:a16="http://schemas.microsoft.com/office/drawing/2014/main" id="{1F1D88E0-8135-41E4-83C4-A0B4B2945801}"/>
              </a:ext>
            </a:extLst>
          </p:cNvPr>
          <p:cNvPicPr>
            <a:picLocks noChangeAspect="1"/>
          </p:cNvPicPr>
          <p:nvPr/>
        </p:nvPicPr>
        <p:blipFill>
          <a:blip r:embed="rId5"/>
          <a:stretch>
            <a:fillRect/>
          </a:stretch>
        </p:blipFill>
        <p:spPr>
          <a:xfrm>
            <a:off x="5856252" y="4074079"/>
            <a:ext cx="5717709" cy="2278363"/>
          </a:xfrm>
          <a:prstGeom prst="rect">
            <a:avLst/>
          </a:prstGeom>
        </p:spPr>
      </p:pic>
      <p:sp>
        <p:nvSpPr>
          <p:cNvPr id="15" name="文本框 14">
            <a:extLst>
              <a:ext uri="{FF2B5EF4-FFF2-40B4-BE49-F238E27FC236}">
                <a16:creationId xmlns:a16="http://schemas.microsoft.com/office/drawing/2014/main" id="{32DE5094-7C0E-4CF1-B45A-6E9B5AF8A28D}"/>
              </a:ext>
            </a:extLst>
          </p:cNvPr>
          <p:cNvSpPr txBox="1"/>
          <p:nvPr/>
        </p:nvSpPr>
        <p:spPr>
          <a:xfrm>
            <a:off x="434029" y="6434063"/>
            <a:ext cx="629521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数据来源：</a:t>
            </a:r>
            <a:r>
              <a:rPr kumimoji="0" lang="en-US" altLang="zh-CN" sz="1400" b="0" i="0" u="none" strike="noStrike" kern="1200" cap="none" spc="0" normalizeH="0" baseline="0" noProof="0" dirty="0">
                <a:ln>
                  <a:noFill/>
                </a:ln>
                <a:solidFill>
                  <a:srgbClr val="000000"/>
                </a:solidFill>
                <a:effectLst/>
                <a:uLnTx/>
                <a:uFillTx/>
                <a:latin typeface="+mn-lt"/>
                <a:ea typeface="微软雅黑"/>
                <a:cs typeface="+mn-cs"/>
              </a:rPr>
              <a:t> </a:t>
            </a: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东吴证券</a:t>
            </a:r>
          </a:p>
        </p:txBody>
      </p:sp>
    </p:spTree>
    <p:extLst>
      <p:ext uri="{BB962C8B-B14F-4D97-AF65-F5344CB8AC3E}">
        <p14:creationId xmlns:p14="http://schemas.microsoft.com/office/powerpoint/2010/main" val="1340951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B292BED-B1D4-4B62-B163-B66620B1083F}"/>
              </a:ext>
            </a:extLst>
          </p:cNvPr>
          <p:cNvSpPr>
            <a:spLocks noGrp="1"/>
          </p:cNvSpPr>
          <p:nvPr>
            <p:ph type="sldNum" sz="quarter" idx="10"/>
          </p:nvPr>
        </p:nvSpPr>
        <p:spPr/>
        <p:txBody>
          <a:bodyPr/>
          <a:lstStyle/>
          <a:p>
            <a:pPr>
              <a:defRPr/>
            </a:pPr>
            <a:fld id="{67025381-B7F7-4DFD-A5AF-1FFF34357F98}" type="slidenum">
              <a:rPr lang="en-US" altLang="en-US" smtClean="0"/>
              <a:t>18</a:t>
            </a:fld>
            <a:endParaRPr lang="en-US" altLang="en-US"/>
          </a:p>
        </p:txBody>
      </p:sp>
      <p:pic>
        <p:nvPicPr>
          <p:cNvPr id="4" name="图片 3">
            <a:extLst>
              <a:ext uri="{FF2B5EF4-FFF2-40B4-BE49-F238E27FC236}">
                <a16:creationId xmlns:a16="http://schemas.microsoft.com/office/drawing/2014/main" id="{9BB2363E-FF59-4027-A385-1BDB00C020DA}"/>
              </a:ext>
            </a:extLst>
          </p:cNvPr>
          <p:cNvPicPr>
            <a:picLocks noChangeAspect="1"/>
          </p:cNvPicPr>
          <p:nvPr/>
        </p:nvPicPr>
        <p:blipFill>
          <a:blip r:embed="rId3"/>
          <a:stretch>
            <a:fillRect/>
          </a:stretch>
        </p:blipFill>
        <p:spPr>
          <a:xfrm>
            <a:off x="118954" y="69423"/>
            <a:ext cx="2076183" cy="659038"/>
          </a:xfrm>
          <a:prstGeom prst="rect">
            <a:avLst/>
          </a:prstGeom>
        </p:spPr>
      </p:pic>
      <p:sp>
        <p:nvSpPr>
          <p:cNvPr id="5" name="标题 3">
            <a:extLst>
              <a:ext uri="{FF2B5EF4-FFF2-40B4-BE49-F238E27FC236}">
                <a16:creationId xmlns:a16="http://schemas.microsoft.com/office/drawing/2014/main" id="{331A608E-D458-4070-A05C-C14B2867E96B}"/>
              </a:ext>
            </a:extLst>
          </p:cNvPr>
          <p:cNvSpPr txBox="1">
            <a:spLocks/>
          </p:cNvSpPr>
          <p:nvPr/>
        </p:nvSpPr>
        <p:spPr>
          <a:xfrm>
            <a:off x="600875" y="681402"/>
            <a:ext cx="11114875" cy="555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i="0" kern="1200">
                <a:solidFill>
                  <a:schemeClr val="tx1"/>
                </a:solidFill>
                <a:latin typeface="+mj-lt"/>
                <a:ea typeface="+mj-ea"/>
                <a:cs typeface="+mj-cs"/>
              </a:defRPr>
            </a:lvl1pPr>
          </a:lstStyle>
          <a:p>
            <a:r>
              <a:rPr lang="en-US" altLang="zh-CN" sz="2800" b="1" dirty="0">
                <a:solidFill>
                  <a:srgbClr val="7030A0"/>
                </a:solidFill>
                <a:latin typeface="微软雅黑" panose="020B0503020204020204" pitchFamily="34" charset="-122"/>
                <a:ea typeface="微软雅黑" panose="020B0503020204020204" pitchFamily="34" charset="-122"/>
              </a:rPr>
              <a:t>3.4 </a:t>
            </a:r>
            <a:r>
              <a:rPr lang="zh-CN" altLang="en-US" sz="2800" b="1" dirty="0">
                <a:solidFill>
                  <a:srgbClr val="7030A0"/>
                </a:solidFill>
                <a:latin typeface="微软雅黑" panose="020B0503020204020204" pitchFamily="34" charset="-122"/>
                <a:ea typeface="微软雅黑" panose="020B0503020204020204" pitchFamily="34" charset="-122"/>
              </a:rPr>
              <a:t>中国制造业逐渐向高附加值行业转变</a:t>
            </a:r>
          </a:p>
        </p:txBody>
      </p:sp>
      <p:sp>
        <p:nvSpPr>
          <p:cNvPr id="6" name="矩形 5">
            <a:extLst>
              <a:ext uri="{FF2B5EF4-FFF2-40B4-BE49-F238E27FC236}">
                <a16:creationId xmlns:a16="http://schemas.microsoft.com/office/drawing/2014/main" id="{8229DDCD-E8F8-451D-BCE9-CFC99808C879}"/>
              </a:ext>
            </a:extLst>
          </p:cNvPr>
          <p:cNvSpPr/>
          <p:nvPr/>
        </p:nvSpPr>
        <p:spPr>
          <a:xfrm>
            <a:off x="387526" y="671269"/>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solidFill>
                <a:srgbClr val="000000"/>
              </a:solidFill>
              <a:latin typeface="微软雅黑" panose="020B0503020204020204" pitchFamily="34" charset="-122"/>
              <a:ea typeface="微软雅黑" panose="020B0503020204020204" pitchFamily="34" charset="-122"/>
              <a:sym typeface="+mn-lt"/>
            </a:endParaRPr>
          </a:p>
        </p:txBody>
      </p:sp>
      <p:sp>
        <p:nvSpPr>
          <p:cNvPr id="2" name="文本框 1">
            <a:extLst>
              <a:ext uri="{FF2B5EF4-FFF2-40B4-BE49-F238E27FC236}">
                <a16:creationId xmlns:a16="http://schemas.microsoft.com/office/drawing/2014/main" id="{B3800CBC-7532-4EEC-B295-8417CA639DBF}"/>
              </a:ext>
            </a:extLst>
          </p:cNvPr>
          <p:cNvSpPr txBox="1"/>
          <p:nvPr/>
        </p:nvSpPr>
        <p:spPr>
          <a:xfrm>
            <a:off x="387526" y="1391649"/>
            <a:ext cx="9175819" cy="1477328"/>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latin typeface="微软雅黑" panose="020B0503020204020204" pitchFamily="34" charset="-122"/>
                <a:ea typeface="微软雅黑" panose="020B0503020204020204" pitchFamily="34" charset="-122"/>
              </a:rPr>
              <a:t>中国经济结构转型依赖于持续的科技创新和制造业升级</a:t>
            </a:r>
            <a:r>
              <a:rPr lang="zh-CN" altLang="en-US" dirty="0">
                <a:latin typeface="微软雅黑" panose="020B0503020204020204" pitchFamily="34" charset="-122"/>
                <a:ea typeface="微软雅黑" panose="020B0503020204020204" pitchFamily="34" charset="-122"/>
              </a:rPr>
              <a:t>：在人口老龄化背景下，过去以资本投入和人口红利驱动经济增长的模式不可持续，需要依靠全要素生产率的提升，依靠科技创新推动经济高质量发展是我国经济发展的必然选择和方向。</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b="1" dirty="0">
                <a:latin typeface="微软雅黑" panose="020B0503020204020204" pitchFamily="34" charset="-122"/>
                <a:ea typeface="微软雅黑" panose="020B0503020204020204" pitchFamily="34" charset="-122"/>
              </a:rPr>
              <a:t>制造业比较优势日益显著：</a:t>
            </a:r>
            <a:r>
              <a:rPr lang="zh-CN" altLang="en-US" dirty="0">
                <a:latin typeface="微软雅黑" panose="020B0503020204020204" pitchFamily="34" charset="-122"/>
                <a:ea typeface="微软雅黑" panose="020B0503020204020204" pitchFamily="34" charset="-122"/>
              </a:rPr>
              <a:t>国内大长全的产业链、大基建和工程师红利带来了制造业比较优势，在高附加值行业上可以自给自足，甚至可以对外出口。</a:t>
            </a:r>
            <a:endParaRPr lang="en-US" altLang="zh-CN"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46C9DDCC-219F-4DBD-8147-F9A3661BB216}"/>
              </a:ext>
            </a:extLst>
          </p:cNvPr>
          <p:cNvPicPr>
            <a:picLocks noChangeAspect="1"/>
          </p:cNvPicPr>
          <p:nvPr/>
        </p:nvPicPr>
        <p:blipFill>
          <a:blip r:embed="rId4"/>
          <a:stretch>
            <a:fillRect/>
          </a:stretch>
        </p:blipFill>
        <p:spPr>
          <a:xfrm>
            <a:off x="1587935" y="2868977"/>
            <a:ext cx="7700454" cy="3307621"/>
          </a:xfrm>
          <a:prstGeom prst="rect">
            <a:avLst/>
          </a:prstGeom>
        </p:spPr>
      </p:pic>
      <p:sp>
        <p:nvSpPr>
          <p:cNvPr id="13" name="文本框 12">
            <a:extLst>
              <a:ext uri="{FF2B5EF4-FFF2-40B4-BE49-F238E27FC236}">
                <a16:creationId xmlns:a16="http://schemas.microsoft.com/office/drawing/2014/main" id="{BADA4C20-AC81-46AD-91C4-C338D59EB86F}"/>
              </a:ext>
            </a:extLst>
          </p:cNvPr>
          <p:cNvSpPr txBox="1"/>
          <p:nvPr/>
        </p:nvSpPr>
        <p:spPr>
          <a:xfrm>
            <a:off x="434029" y="6434063"/>
            <a:ext cx="629521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数据来源：</a:t>
            </a:r>
            <a:r>
              <a:rPr lang="zh-CN" altLang="en-US" sz="1400" dirty="0">
                <a:solidFill>
                  <a:srgbClr val="000000"/>
                </a:solidFill>
                <a:ea typeface="微软雅黑"/>
              </a:rPr>
              <a:t>中金公司</a:t>
            </a:r>
            <a:endParaRPr kumimoji="0" lang="zh-CN" altLang="en-US" sz="1400" b="0" i="0" u="none" strike="noStrike" kern="1200" cap="none" spc="0" normalizeH="0" baseline="0" noProof="0" dirty="0">
              <a:ln>
                <a:noFill/>
              </a:ln>
              <a:solidFill>
                <a:srgbClr val="000000"/>
              </a:solidFill>
              <a:effectLst/>
              <a:uLnTx/>
              <a:uFillTx/>
              <a:latin typeface="+mn-lt"/>
              <a:ea typeface="微软雅黑"/>
              <a:cs typeface="+mn-cs"/>
            </a:endParaRPr>
          </a:p>
        </p:txBody>
      </p:sp>
    </p:spTree>
    <p:extLst>
      <p:ext uri="{BB962C8B-B14F-4D97-AF65-F5344CB8AC3E}">
        <p14:creationId xmlns:p14="http://schemas.microsoft.com/office/powerpoint/2010/main" val="1935375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0CBAF3F-5D51-4C28-9480-15590AD875E2}"/>
              </a:ext>
            </a:extLst>
          </p:cNvPr>
          <p:cNvSpPr>
            <a:spLocks noGrp="1"/>
          </p:cNvSpPr>
          <p:nvPr>
            <p:ph type="sldNum" sz="quarter" idx="10"/>
          </p:nvPr>
        </p:nvSpPr>
        <p:spPr/>
        <p:txBody>
          <a:bodyPr/>
          <a:lstStyle/>
          <a:p>
            <a:fld id="{7D9BB5D0-35E4-459D-AEF3-FE4D7C45CC19}" type="slidenum">
              <a:rPr lang="zh-CN" altLang="en-US" smtClean="0"/>
              <a:t>1</a:t>
            </a:fld>
            <a:endParaRPr lang="zh-CN" altLang="en-US"/>
          </a:p>
        </p:txBody>
      </p:sp>
      <p:pic>
        <p:nvPicPr>
          <p:cNvPr id="6" name="图片 5">
            <a:extLst>
              <a:ext uri="{FF2B5EF4-FFF2-40B4-BE49-F238E27FC236}">
                <a16:creationId xmlns:a16="http://schemas.microsoft.com/office/drawing/2014/main" id="{8739E6DC-2D3C-441E-8EB9-CA501D179BBE}"/>
              </a:ext>
            </a:extLst>
          </p:cNvPr>
          <p:cNvPicPr>
            <a:picLocks noChangeAspect="1"/>
          </p:cNvPicPr>
          <p:nvPr/>
        </p:nvPicPr>
        <p:blipFill>
          <a:blip r:embed="rId2"/>
          <a:stretch>
            <a:fillRect/>
          </a:stretch>
        </p:blipFill>
        <p:spPr>
          <a:xfrm>
            <a:off x="118954" y="69423"/>
            <a:ext cx="2076183" cy="659038"/>
          </a:xfrm>
          <a:prstGeom prst="rect">
            <a:avLst/>
          </a:prstGeom>
        </p:spPr>
      </p:pic>
      <p:grpSp>
        <p:nvGrpSpPr>
          <p:cNvPr id="7" name="î$ḻïdê">
            <a:extLst>
              <a:ext uri="{FF2B5EF4-FFF2-40B4-BE49-F238E27FC236}">
                <a16:creationId xmlns:a16="http://schemas.microsoft.com/office/drawing/2014/main" id="{57E9B508-C361-4E04-8752-F4FAE991B6BA}"/>
              </a:ext>
            </a:extLst>
          </p:cNvPr>
          <p:cNvGrpSpPr/>
          <p:nvPr/>
        </p:nvGrpSpPr>
        <p:grpSpPr>
          <a:xfrm>
            <a:off x="1157045" y="1673711"/>
            <a:ext cx="9650541" cy="3918896"/>
            <a:chOff x="1165275" y="1713468"/>
            <a:chExt cx="9650541" cy="3918896"/>
          </a:xfrm>
        </p:grpSpPr>
        <p:grpSp>
          <p:nvGrpSpPr>
            <p:cNvPr id="8" name="íṥļiḋe">
              <a:extLst>
                <a:ext uri="{FF2B5EF4-FFF2-40B4-BE49-F238E27FC236}">
                  <a16:creationId xmlns:a16="http://schemas.microsoft.com/office/drawing/2014/main" id="{8CB14C75-D040-47CA-83A9-673604829668}"/>
                </a:ext>
              </a:extLst>
            </p:cNvPr>
            <p:cNvGrpSpPr/>
            <p:nvPr/>
          </p:nvGrpSpPr>
          <p:grpSpPr>
            <a:xfrm>
              <a:off x="1165275" y="1713468"/>
              <a:ext cx="5883225" cy="2991901"/>
              <a:chOff x="847775" y="1713468"/>
              <a:chExt cx="5883225" cy="2991901"/>
            </a:xfrm>
          </p:grpSpPr>
          <p:grpSp>
            <p:nvGrpSpPr>
              <p:cNvPr id="10" name="iś1íḋé">
                <a:extLst>
                  <a:ext uri="{FF2B5EF4-FFF2-40B4-BE49-F238E27FC236}">
                    <a16:creationId xmlns:a16="http://schemas.microsoft.com/office/drawing/2014/main" id="{9BAD7DE5-B924-4CE0-AABE-47C92AD163F3}"/>
                  </a:ext>
                </a:extLst>
              </p:cNvPr>
              <p:cNvGrpSpPr/>
              <p:nvPr/>
            </p:nvGrpSpPr>
            <p:grpSpPr>
              <a:xfrm>
                <a:off x="911895" y="1713468"/>
                <a:ext cx="5819105" cy="769441"/>
                <a:chOff x="911895" y="1713468"/>
                <a:chExt cx="5819105" cy="769441"/>
              </a:xfrm>
            </p:grpSpPr>
            <p:cxnSp>
              <p:nvCxnSpPr>
                <p:cNvPr id="23" name="ïSľïḑè">
                  <a:extLst>
                    <a:ext uri="{FF2B5EF4-FFF2-40B4-BE49-F238E27FC236}">
                      <a16:creationId xmlns:a16="http://schemas.microsoft.com/office/drawing/2014/main" id="{4B3A1C22-674A-43B0-84E2-9A73A661A869}"/>
                    </a:ext>
                  </a:extLst>
                </p:cNvPr>
                <p:cNvCxnSpPr>
                  <a:cxnSpLocks/>
                </p:cNvCxnSpPr>
                <p:nvPr/>
              </p:nvCxnSpPr>
              <p:spPr>
                <a:xfrm>
                  <a:off x="1817912" y="2298700"/>
                  <a:ext cx="4811488"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24" name="iṩļiḋe">
                  <a:extLst>
                    <a:ext uri="{FF2B5EF4-FFF2-40B4-BE49-F238E27FC236}">
                      <a16:creationId xmlns:a16="http://schemas.microsoft.com/office/drawing/2014/main" id="{688BF85F-AD6C-4E5F-9B3F-5C94ABCF464E}"/>
                    </a:ext>
                  </a:extLst>
                </p:cNvPr>
                <p:cNvSpPr txBox="1"/>
                <p:nvPr/>
              </p:nvSpPr>
              <p:spPr>
                <a:xfrm>
                  <a:off x="911895" y="1713468"/>
                  <a:ext cx="906017" cy="769441"/>
                </a:xfrm>
                <a:prstGeom prst="rect">
                  <a:avLst/>
                </a:prstGeom>
                <a:noFill/>
              </p:spPr>
              <p:txBody>
                <a:bodyPr wrap="none" rtlCol="0">
                  <a:spAutoFit/>
                </a:bodyPr>
                <a:lstStyle/>
                <a:p>
                  <a:pPr algn="r"/>
                  <a:r>
                    <a:rPr lang="en-US" altLang="zh-CN" sz="4400" b="1" dirty="0">
                      <a:solidFill>
                        <a:schemeClr val="accent5">
                          <a:lumMod val="50000"/>
                        </a:schemeClr>
                      </a:solidFill>
                    </a:rPr>
                    <a:t>01.</a:t>
                  </a:r>
                  <a:endParaRPr lang="zh-CN" altLang="en-US" sz="4400" b="1" dirty="0">
                    <a:solidFill>
                      <a:schemeClr val="accent5">
                        <a:lumMod val="50000"/>
                      </a:schemeClr>
                    </a:solidFill>
                  </a:endParaRPr>
                </a:p>
              </p:txBody>
            </p:sp>
            <p:sp>
              <p:nvSpPr>
                <p:cNvPr id="25" name="íSļidé">
                  <a:extLst>
                    <a:ext uri="{FF2B5EF4-FFF2-40B4-BE49-F238E27FC236}">
                      <a16:creationId xmlns:a16="http://schemas.microsoft.com/office/drawing/2014/main" id="{39970063-83BB-47A7-92EF-FD53DDD79DC6}"/>
                    </a:ext>
                  </a:extLst>
                </p:cNvPr>
                <p:cNvSpPr txBox="1"/>
                <p:nvPr/>
              </p:nvSpPr>
              <p:spPr>
                <a:xfrm>
                  <a:off x="2216623" y="1827768"/>
                  <a:ext cx="4514377" cy="523220"/>
                </a:xfrm>
                <a:prstGeom prst="rect">
                  <a:avLst/>
                </a:prstGeom>
              </p:spPr>
              <p:txBody>
                <a:bodyPr vert="horz" lIns="91440" tIns="45720" rIns="91440" bIns="45720" rtlCol="0" anchor="ctr">
                  <a:noAutofit/>
                </a:bodyPr>
                <a:lstStyle>
                  <a:defPPr>
                    <a:defRPr lang="zh-CN"/>
                  </a:defPPr>
                  <a:lvl1pPr>
                    <a:lnSpc>
                      <a:spcPct val="90000"/>
                    </a:lnSpc>
                    <a:spcBef>
                      <a:spcPct val="0"/>
                    </a:spcBef>
                    <a:buNone/>
                    <a:defRPr sz="2800" b="1" i="0">
                      <a:solidFill>
                        <a:srgbClr val="7030A0"/>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5">
                          <a:lumMod val="50000"/>
                        </a:schemeClr>
                      </a:solidFill>
                    </a:rPr>
                    <a:t>产品亮点</a:t>
                  </a:r>
                  <a:endParaRPr lang="en-US" altLang="zh-CN" dirty="0">
                    <a:solidFill>
                      <a:schemeClr val="accent5">
                        <a:lumMod val="50000"/>
                      </a:schemeClr>
                    </a:solidFill>
                  </a:endParaRPr>
                </a:p>
              </p:txBody>
            </p:sp>
          </p:grpSp>
          <p:grpSp>
            <p:nvGrpSpPr>
              <p:cNvPr id="11" name="iS1ïḓê">
                <a:extLst>
                  <a:ext uri="{FF2B5EF4-FFF2-40B4-BE49-F238E27FC236}">
                    <a16:creationId xmlns:a16="http://schemas.microsoft.com/office/drawing/2014/main" id="{E7AB95EA-9B01-4B48-8C71-0A133F27D9F7}"/>
                  </a:ext>
                </a:extLst>
              </p:cNvPr>
              <p:cNvGrpSpPr/>
              <p:nvPr/>
            </p:nvGrpSpPr>
            <p:grpSpPr>
              <a:xfrm>
                <a:off x="911895" y="2824698"/>
                <a:ext cx="5717505" cy="769441"/>
                <a:chOff x="911895" y="1713468"/>
                <a:chExt cx="5717505" cy="769441"/>
              </a:xfrm>
            </p:grpSpPr>
            <p:cxnSp>
              <p:nvCxnSpPr>
                <p:cNvPr id="20" name="í$1îdê">
                  <a:extLst>
                    <a:ext uri="{FF2B5EF4-FFF2-40B4-BE49-F238E27FC236}">
                      <a16:creationId xmlns:a16="http://schemas.microsoft.com/office/drawing/2014/main" id="{A9790E47-18E0-4620-A022-04F0E62CEE66}"/>
                    </a:ext>
                  </a:extLst>
                </p:cNvPr>
                <p:cNvCxnSpPr>
                  <a:cxnSpLocks/>
                </p:cNvCxnSpPr>
                <p:nvPr/>
              </p:nvCxnSpPr>
              <p:spPr>
                <a:xfrm>
                  <a:off x="1817912" y="2298700"/>
                  <a:ext cx="4811488"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21" name="îš1idé">
                  <a:extLst>
                    <a:ext uri="{FF2B5EF4-FFF2-40B4-BE49-F238E27FC236}">
                      <a16:creationId xmlns:a16="http://schemas.microsoft.com/office/drawing/2014/main" id="{EA6AE420-355E-4725-80B3-554C97AD6A95}"/>
                    </a:ext>
                  </a:extLst>
                </p:cNvPr>
                <p:cNvSpPr txBox="1"/>
                <p:nvPr/>
              </p:nvSpPr>
              <p:spPr>
                <a:xfrm>
                  <a:off x="847775" y="1713468"/>
                  <a:ext cx="970137" cy="769441"/>
                </a:xfrm>
                <a:prstGeom prst="rect">
                  <a:avLst/>
                </a:prstGeom>
                <a:noFill/>
              </p:spPr>
              <p:txBody>
                <a:bodyPr wrap="none" rtlCol="0">
                  <a:spAutoFit/>
                </a:bodyPr>
                <a:lstStyle>
                  <a:defPPr>
                    <a:defRPr lang="zh-CN"/>
                  </a:defPPr>
                  <a:lvl1pPr algn="r">
                    <a:defRPr sz="4400" b="1">
                      <a:solidFill>
                        <a:schemeClr val="accent1"/>
                      </a:solidFill>
                    </a:defRPr>
                  </a:lvl1pPr>
                </a:lstStyle>
                <a:p>
                  <a:r>
                    <a:rPr lang="en-US" altLang="zh-CN" dirty="0"/>
                    <a:t>02.</a:t>
                  </a:r>
                  <a:endParaRPr lang="zh-CN" altLang="en-US" dirty="0"/>
                </a:p>
              </p:txBody>
            </p:sp>
            <p:sp>
              <p:nvSpPr>
                <p:cNvPr id="22" name="iṩ1iḓe">
                  <a:extLst>
                    <a:ext uri="{FF2B5EF4-FFF2-40B4-BE49-F238E27FC236}">
                      <a16:creationId xmlns:a16="http://schemas.microsoft.com/office/drawing/2014/main" id="{57FFE4E3-AEDC-4D51-AA1F-2844715619EB}"/>
                    </a:ext>
                  </a:extLst>
                </p:cNvPr>
                <p:cNvSpPr txBox="1"/>
                <p:nvPr/>
              </p:nvSpPr>
              <p:spPr>
                <a:xfrm>
                  <a:off x="2216623" y="1870856"/>
                  <a:ext cx="2698175"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defRPr sz="2800" b="1" i="0">
                      <a:solidFill>
                        <a:srgbClr val="5B9BD5"/>
                      </a:solidFill>
                      <a:latin typeface="微软雅黑" panose="020B0503020204020204" pitchFamily="34" charset="-122"/>
                      <a:ea typeface="微软雅黑" panose="020B0503020204020204" pitchFamily="34" charset="-122"/>
                      <a:cs typeface="+mj-cs"/>
                    </a:defRPr>
                  </a:lvl1pPr>
                </a:lstStyle>
                <a:p>
                  <a:r>
                    <a:rPr lang="zh-CN" altLang="en-US" dirty="0"/>
                    <a:t>投资策略</a:t>
                  </a:r>
                  <a:endParaRPr lang="en-US" altLang="zh-CN" dirty="0"/>
                </a:p>
              </p:txBody>
            </p:sp>
          </p:grpSp>
          <p:grpSp>
            <p:nvGrpSpPr>
              <p:cNvPr id="12" name="iṥľídê">
                <a:extLst>
                  <a:ext uri="{FF2B5EF4-FFF2-40B4-BE49-F238E27FC236}">
                    <a16:creationId xmlns:a16="http://schemas.microsoft.com/office/drawing/2014/main" id="{1363E4C4-078C-46D2-9A6A-E77AF3B7FA01}"/>
                  </a:ext>
                </a:extLst>
              </p:cNvPr>
              <p:cNvGrpSpPr/>
              <p:nvPr/>
            </p:nvGrpSpPr>
            <p:grpSpPr>
              <a:xfrm>
                <a:off x="847775" y="3935928"/>
                <a:ext cx="5781625" cy="769441"/>
                <a:chOff x="847775" y="1713468"/>
                <a:chExt cx="5781625" cy="769441"/>
              </a:xfrm>
            </p:grpSpPr>
            <p:cxnSp>
              <p:nvCxnSpPr>
                <p:cNvPr id="17" name="ïŝ1ïḑe">
                  <a:extLst>
                    <a:ext uri="{FF2B5EF4-FFF2-40B4-BE49-F238E27FC236}">
                      <a16:creationId xmlns:a16="http://schemas.microsoft.com/office/drawing/2014/main" id="{7FCB9BC7-61B0-4EF6-AC7B-07889BE4AE0F}"/>
                    </a:ext>
                  </a:extLst>
                </p:cNvPr>
                <p:cNvCxnSpPr>
                  <a:cxnSpLocks/>
                </p:cNvCxnSpPr>
                <p:nvPr/>
              </p:nvCxnSpPr>
              <p:spPr>
                <a:xfrm>
                  <a:off x="1817912" y="2298700"/>
                  <a:ext cx="4811488"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îśļïďê">
                  <a:extLst>
                    <a:ext uri="{FF2B5EF4-FFF2-40B4-BE49-F238E27FC236}">
                      <a16:creationId xmlns:a16="http://schemas.microsoft.com/office/drawing/2014/main" id="{0E5B44A2-8DD0-45E8-BA76-C2FC1B660D0A}"/>
                    </a:ext>
                  </a:extLst>
                </p:cNvPr>
                <p:cNvSpPr txBox="1"/>
                <p:nvPr/>
              </p:nvSpPr>
              <p:spPr>
                <a:xfrm>
                  <a:off x="847775" y="1713468"/>
                  <a:ext cx="970137" cy="769441"/>
                </a:xfrm>
                <a:prstGeom prst="rect">
                  <a:avLst/>
                </a:prstGeom>
                <a:noFill/>
              </p:spPr>
              <p:txBody>
                <a:bodyPr wrap="none" rtlCol="0">
                  <a:spAutoFit/>
                </a:bodyPr>
                <a:lstStyle/>
                <a:p>
                  <a:pPr algn="r"/>
                  <a:r>
                    <a:rPr lang="en-US" altLang="zh-CN" sz="4400" b="1" dirty="0">
                      <a:solidFill>
                        <a:schemeClr val="accent1"/>
                      </a:solidFill>
                    </a:rPr>
                    <a:t>03.</a:t>
                  </a:r>
                  <a:endParaRPr lang="zh-CN" altLang="en-US" sz="4400" b="1" dirty="0">
                    <a:solidFill>
                      <a:schemeClr val="accent1"/>
                    </a:solidFill>
                  </a:endParaRPr>
                </a:p>
              </p:txBody>
            </p:sp>
            <p:sp>
              <p:nvSpPr>
                <p:cNvPr id="19" name="íṡlîḍe">
                  <a:extLst>
                    <a:ext uri="{FF2B5EF4-FFF2-40B4-BE49-F238E27FC236}">
                      <a16:creationId xmlns:a16="http://schemas.microsoft.com/office/drawing/2014/main" id="{D84ECA4D-0BBC-4077-A466-BE4C014155D1}"/>
                    </a:ext>
                  </a:extLst>
                </p:cNvPr>
                <p:cNvSpPr txBox="1"/>
                <p:nvPr/>
              </p:nvSpPr>
              <p:spPr>
                <a:xfrm>
                  <a:off x="2216623" y="1874426"/>
                  <a:ext cx="1620957"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defRPr sz="2800" b="1" i="0">
                      <a:solidFill>
                        <a:srgbClr val="7030A0"/>
                      </a:solidFill>
                      <a:latin typeface="微软雅黑" panose="020B0503020204020204" pitchFamily="34" charset="-122"/>
                      <a:ea typeface="微软雅黑" panose="020B0503020204020204" pitchFamily="34" charset="-122"/>
                      <a:cs typeface="+mj-cs"/>
                    </a:defRPr>
                  </a:lvl1pPr>
                </a:lstStyle>
                <a:p>
                  <a:r>
                    <a:rPr lang="zh-CN" altLang="en-US" dirty="0">
                      <a:solidFill>
                        <a:srgbClr val="5B9BD5"/>
                      </a:solidFill>
                    </a:rPr>
                    <a:t>市场展望</a:t>
                  </a:r>
                  <a:endParaRPr lang="en-US" altLang="zh-CN" dirty="0">
                    <a:solidFill>
                      <a:srgbClr val="5B9BD5"/>
                    </a:solidFill>
                  </a:endParaRPr>
                </a:p>
              </p:txBody>
            </p:sp>
          </p:grpSp>
        </p:grpSp>
        <p:sp>
          <p:nvSpPr>
            <p:cNvPr id="9" name="išḷîḓê">
              <a:extLst>
                <a:ext uri="{FF2B5EF4-FFF2-40B4-BE49-F238E27FC236}">
                  <a16:creationId xmlns:a16="http://schemas.microsoft.com/office/drawing/2014/main" id="{AE4438B2-E4A1-44FF-9165-8CC7347ACDF3}"/>
                </a:ext>
              </a:extLst>
            </p:cNvPr>
            <p:cNvSpPr/>
            <p:nvPr/>
          </p:nvSpPr>
          <p:spPr>
            <a:xfrm>
              <a:off x="8223204" y="1961137"/>
              <a:ext cx="2592612" cy="3671227"/>
            </a:xfrm>
            <a:prstGeom prst="rect">
              <a:avLst/>
            </a:prstGeom>
            <a:blipFill>
              <a:blip r:embed="rId3"/>
              <a:stretch>
                <a:fillRect l="-56480" r="-55925"/>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zh-CN" altLang="en-US"/>
            </a:p>
          </p:txBody>
        </p:sp>
      </p:grpSp>
    </p:spTree>
    <p:extLst>
      <p:ext uri="{BB962C8B-B14F-4D97-AF65-F5344CB8AC3E}">
        <p14:creationId xmlns:p14="http://schemas.microsoft.com/office/powerpoint/2010/main" val="3829801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B292BED-B1D4-4B62-B163-B66620B1083F}"/>
              </a:ext>
            </a:extLst>
          </p:cNvPr>
          <p:cNvSpPr>
            <a:spLocks noGrp="1"/>
          </p:cNvSpPr>
          <p:nvPr>
            <p:ph type="sldNum" sz="quarter" idx="10"/>
          </p:nvPr>
        </p:nvSpPr>
        <p:spPr/>
        <p:txBody>
          <a:bodyPr/>
          <a:lstStyle/>
          <a:p>
            <a:pPr>
              <a:defRPr/>
            </a:pPr>
            <a:fld id="{67025381-B7F7-4DFD-A5AF-1FFF34357F98}" type="slidenum">
              <a:rPr lang="en-US" altLang="en-US" smtClean="0"/>
              <a:t>19</a:t>
            </a:fld>
            <a:endParaRPr lang="en-US" altLang="en-US"/>
          </a:p>
        </p:txBody>
      </p:sp>
      <p:pic>
        <p:nvPicPr>
          <p:cNvPr id="4" name="图片 3">
            <a:extLst>
              <a:ext uri="{FF2B5EF4-FFF2-40B4-BE49-F238E27FC236}">
                <a16:creationId xmlns:a16="http://schemas.microsoft.com/office/drawing/2014/main" id="{9BB2363E-FF59-4027-A385-1BDB00C020DA}"/>
              </a:ext>
            </a:extLst>
          </p:cNvPr>
          <p:cNvPicPr>
            <a:picLocks noChangeAspect="1"/>
          </p:cNvPicPr>
          <p:nvPr/>
        </p:nvPicPr>
        <p:blipFill>
          <a:blip r:embed="rId3"/>
          <a:stretch>
            <a:fillRect/>
          </a:stretch>
        </p:blipFill>
        <p:spPr>
          <a:xfrm>
            <a:off x="118954" y="69423"/>
            <a:ext cx="2076183" cy="659038"/>
          </a:xfrm>
          <a:prstGeom prst="rect">
            <a:avLst/>
          </a:prstGeom>
        </p:spPr>
      </p:pic>
      <p:sp>
        <p:nvSpPr>
          <p:cNvPr id="5" name="标题 3">
            <a:extLst>
              <a:ext uri="{FF2B5EF4-FFF2-40B4-BE49-F238E27FC236}">
                <a16:creationId xmlns:a16="http://schemas.microsoft.com/office/drawing/2014/main" id="{331A608E-D458-4070-A05C-C14B2867E96B}"/>
              </a:ext>
            </a:extLst>
          </p:cNvPr>
          <p:cNvSpPr txBox="1">
            <a:spLocks/>
          </p:cNvSpPr>
          <p:nvPr/>
        </p:nvSpPr>
        <p:spPr>
          <a:xfrm>
            <a:off x="600875" y="681402"/>
            <a:ext cx="11114875" cy="555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i="0" kern="1200">
                <a:solidFill>
                  <a:schemeClr val="tx1"/>
                </a:solidFill>
                <a:latin typeface="+mj-lt"/>
                <a:ea typeface="+mj-ea"/>
                <a:cs typeface="+mj-cs"/>
              </a:defRPr>
            </a:lvl1pPr>
          </a:lstStyle>
          <a:p>
            <a:r>
              <a:rPr lang="en-US" altLang="zh-CN" sz="2800" b="1" dirty="0">
                <a:solidFill>
                  <a:srgbClr val="7030A0"/>
                </a:solidFill>
                <a:latin typeface="微软雅黑" panose="020B0503020204020204" pitchFamily="34" charset="-122"/>
                <a:ea typeface="微软雅黑" panose="020B0503020204020204" pitchFamily="34" charset="-122"/>
              </a:rPr>
              <a:t>3.5 </a:t>
            </a:r>
            <a:r>
              <a:rPr lang="zh-CN" altLang="en-US" sz="2800" b="1" dirty="0">
                <a:solidFill>
                  <a:srgbClr val="7030A0"/>
                </a:solidFill>
                <a:latin typeface="微软雅黑" panose="020B0503020204020204" pitchFamily="34" charset="-122"/>
                <a:ea typeface="微软雅黑" panose="020B0503020204020204" pitchFamily="34" charset="-122"/>
              </a:rPr>
              <a:t>国内新能源产业具备全球比较优势</a:t>
            </a:r>
          </a:p>
        </p:txBody>
      </p:sp>
      <p:sp>
        <p:nvSpPr>
          <p:cNvPr id="6" name="矩形 5">
            <a:extLst>
              <a:ext uri="{FF2B5EF4-FFF2-40B4-BE49-F238E27FC236}">
                <a16:creationId xmlns:a16="http://schemas.microsoft.com/office/drawing/2014/main" id="{8229DDCD-E8F8-451D-BCE9-CFC99808C879}"/>
              </a:ext>
            </a:extLst>
          </p:cNvPr>
          <p:cNvSpPr/>
          <p:nvPr/>
        </p:nvSpPr>
        <p:spPr>
          <a:xfrm>
            <a:off x="387526" y="671269"/>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solidFill>
                <a:srgbClr val="000000"/>
              </a:solidFill>
              <a:latin typeface="微软雅黑" panose="020B0503020204020204" pitchFamily="34" charset="-122"/>
              <a:ea typeface="微软雅黑" panose="020B0503020204020204" pitchFamily="34" charset="-122"/>
              <a:sym typeface="+mn-lt"/>
            </a:endParaRPr>
          </a:p>
        </p:txBody>
      </p:sp>
      <p:sp>
        <p:nvSpPr>
          <p:cNvPr id="2" name="文本框 1">
            <a:extLst>
              <a:ext uri="{FF2B5EF4-FFF2-40B4-BE49-F238E27FC236}">
                <a16:creationId xmlns:a16="http://schemas.microsoft.com/office/drawing/2014/main" id="{B3800CBC-7532-4EEC-B295-8417CA639DBF}"/>
              </a:ext>
            </a:extLst>
          </p:cNvPr>
          <p:cNvSpPr txBox="1"/>
          <p:nvPr/>
        </p:nvSpPr>
        <p:spPr>
          <a:xfrm>
            <a:off x="361719" y="1490839"/>
            <a:ext cx="10846607" cy="1477328"/>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latin typeface="微软雅黑" panose="020B0503020204020204" pitchFamily="34" charset="-122"/>
                <a:ea typeface="微软雅黑" panose="020B0503020204020204" pitchFamily="34" charset="-122"/>
              </a:rPr>
              <a:t>在电动车、光伏等产业链上，中国制造业公司具备了核心技术和成本优势。</a:t>
            </a: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以电动车产业链为例，</a:t>
            </a:r>
            <a:r>
              <a:rPr lang="zh-CN" altLang="en-US" dirty="0"/>
              <a:t>上下游产业链条长，涵盖了上游矿产、中游电解液、正负极材料、隔膜、电芯、电控，再到汽车零部件、汽车半导体、整车，充电桩、充电站，产业链产值高，对于经济的拉动作用明显；从电动车的核心动力电池全球装机量占比来看，前十大企业中就有四家中国企业的身影。</a:t>
            </a:r>
            <a:endParaRPr lang="en-US" altLang="zh-CN" dirty="0"/>
          </a:p>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对于光伏和储能产业链中核心的逆变器环节，国内企业也具有稳固的龙头地位。</a:t>
            </a:r>
          </a:p>
        </p:txBody>
      </p:sp>
      <p:pic>
        <p:nvPicPr>
          <p:cNvPr id="8" name="图片 7">
            <a:extLst>
              <a:ext uri="{FF2B5EF4-FFF2-40B4-BE49-F238E27FC236}">
                <a16:creationId xmlns:a16="http://schemas.microsoft.com/office/drawing/2014/main" id="{5B275722-BD57-40E4-80EA-A5A0B1ADA604}"/>
              </a:ext>
            </a:extLst>
          </p:cNvPr>
          <p:cNvPicPr>
            <a:picLocks noChangeAspect="1"/>
          </p:cNvPicPr>
          <p:nvPr/>
        </p:nvPicPr>
        <p:blipFill>
          <a:blip r:embed="rId4"/>
          <a:stretch>
            <a:fillRect/>
          </a:stretch>
        </p:blipFill>
        <p:spPr>
          <a:xfrm>
            <a:off x="118954" y="3526011"/>
            <a:ext cx="4974210" cy="2471071"/>
          </a:xfrm>
          <a:prstGeom prst="rect">
            <a:avLst/>
          </a:prstGeom>
        </p:spPr>
      </p:pic>
      <p:pic>
        <p:nvPicPr>
          <p:cNvPr id="9" name="图片 8">
            <a:extLst>
              <a:ext uri="{FF2B5EF4-FFF2-40B4-BE49-F238E27FC236}">
                <a16:creationId xmlns:a16="http://schemas.microsoft.com/office/drawing/2014/main" id="{C242896B-C708-453B-8ACE-0F79C7164172}"/>
              </a:ext>
            </a:extLst>
          </p:cNvPr>
          <p:cNvPicPr>
            <a:picLocks noChangeAspect="1"/>
          </p:cNvPicPr>
          <p:nvPr/>
        </p:nvPicPr>
        <p:blipFill>
          <a:blip r:embed="rId5"/>
          <a:stretch>
            <a:fillRect/>
          </a:stretch>
        </p:blipFill>
        <p:spPr>
          <a:xfrm>
            <a:off x="5196410" y="3705528"/>
            <a:ext cx="3626658" cy="2471070"/>
          </a:xfrm>
          <a:prstGeom prst="rect">
            <a:avLst/>
          </a:prstGeom>
        </p:spPr>
      </p:pic>
      <p:pic>
        <p:nvPicPr>
          <p:cNvPr id="11" name="图片 10">
            <a:extLst>
              <a:ext uri="{FF2B5EF4-FFF2-40B4-BE49-F238E27FC236}">
                <a16:creationId xmlns:a16="http://schemas.microsoft.com/office/drawing/2014/main" id="{BCF63F0F-7355-4E0D-8074-5057C1D00A3E}"/>
              </a:ext>
            </a:extLst>
          </p:cNvPr>
          <p:cNvPicPr>
            <a:picLocks noChangeAspect="1"/>
          </p:cNvPicPr>
          <p:nvPr/>
        </p:nvPicPr>
        <p:blipFill>
          <a:blip r:embed="rId6"/>
          <a:stretch>
            <a:fillRect/>
          </a:stretch>
        </p:blipFill>
        <p:spPr>
          <a:xfrm>
            <a:off x="8823068" y="3526011"/>
            <a:ext cx="3112545" cy="2471071"/>
          </a:xfrm>
          <a:prstGeom prst="rect">
            <a:avLst/>
          </a:prstGeom>
        </p:spPr>
      </p:pic>
      <p:sp>
        <p:nvSpPr>
          <p:cNvPr id="13" name="文本框 12">
            <a:extLst>
              <a:ext uri="{FF2B5EF4-FFF2-40B4-BE49-F238E27FC236}">
                <a16:creationId xmlns:a16="http://schemas.microsoft.com/office/drawing/2014/main" id="{3568F686-EB65-49AF-9E48-E41A8199C6EC}"/>
              </a:ext>
            </a:extLst>
          </p:cNvPr>
          <p:cNvSpPr txBox="1"/>
          <p:nvPr/>
        </p:nvSpPr>
        <p:spPr>
          <a:xfrm>
            <a:off x="434029" y="6434063"/>
            <a:ext cx="629521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数据来源：</a:t>
            </a:r>
            <a:r>
              <a:rPr kumimoji="0" lang="en-US" altLang="zh-CN" sz="1400" b="0" i="0" u="none" strike="noStrike" kern="1200" cap="none" spc="0" normalizeH="0" baseline="0" noProof="0" dirty="0">
                <a:ln>
                  <a:noFill/>
                </a:ln>
                <a:solidFill>
                  <a:srgbClr val="000000"/>
                </a:solidFill>
                <a:effectLst/>
                <a:uLnTx/>
                <a:uFillTx/>
                <a:latin typeface="+mn-lt"/>
                <a:ea typeface="微软雅黑"/>
                <a:cs typeface="+mn-cs"/>
              </a:rPr>
              <a:t> </a:t>
            </a: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光大证券、东吴证券、兴业证券</a:t>
            </a:r>
          </a:p>
        </p:txBody>
      </p:sp>
    </p:spTree>
    <p:extLst>
      <p:ext uri="{BB962C8B-B14F-4D97-AF65-F5344CB8AC3E}">
        <p14:creationId xmlns:p14="http://schemas.microsoft.com/office/powerpoint/2010/main" val="2514789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68C4812-8D48-44BD-B731-0F50B67ABC3C}"/>
              </a:ext>
            </a:extLst>
          </p:cNvPr>
          <p:cNvSpPr>
            <a:spLocks noGrp="1"/>
          </p:cNvSpPr>
          <p:nvPr>
            <p:ph type="sldNum" sz="quarter" idx="10"/>
          </p:nvPr>
        </p:nvSpPr>
        <p:spPr/>
        <p:txBody>
          <a:bodyPr/>
          <a:lstStyle/>
          <a:p>
            <a:pPr>
              <a:defRPr/>
            </a:pPr>
            <a:fld id="{67025381-B7F7-4DFD-A5AF-1FFF34357F98}" type="slidenum">
              <a:rPr lang="en-US" altLang="en-US" smtClean="0"/>
              <a:t>20</a:t>
            </a:fld>
            <a:endParaRPr lang="en-US" altLang="en-US"/>
          </a:p>
        </p:txBody>
      </p:sp>
      <p:pic>
        <p:nvPicPr>
          <p:cNvPr id="9" name="内容占位符 8">
            <a:extLst>
              <a:ext uri="{FF2B5EF4-FFF2-40B4-BE49-F238E27FC236}">
                <a16:creationId xmlns:a16="http://schemas.microsoft.com/office/drawing/2014/main" id="{88504DFD-78C8-4C81-A108-3304F7AD1B00}"/>
              </a:ext>
            </a:extLst>
          </p:cNvPr>
          <p:cNvPicPr>
            <a:picLocks noGrp="1" noChangeAspect="1"/>
          </p:cNvPicPr>
          <p:nvPr>
            <p:ph idx="1"/>
          </p:nvPr>
        </p:nvPicPr>
        <p:blipFill>
          <a:blip r:embed="rId2"/>
          <a:stretch>
            <a:fillRect/>
          </a:stretch>
        </p:blipFill>
        <p:spPr>
          <a:xfrm>
            <a:off x="835025" y="1947069"/>
            <a:ext cx="10172700" cy="3609975"/>
          </a:xfrm>
        </p:spPr>
      </p:pic>
      <p:sp>
        <p:nvSpPr>
          <p:cNvPr id="6" name="标题 3">
            <a:extLst>
              <a:ext uri="{FF2B5EF4-FFF2-40B4-BE49-F238E27FC236}">
                <a16:creationId xmlns:a16="http://schemas.microsoft.com/office/drawing/2014/main" id="{BADCB5B6-0F76-4994-9307-19D7A5764500}"/>
              </a:ext>
            </a:extLst>
          </p:cNvPr>
          <p:cNvSpPr txBox="1">
            <a:spLocks/>
          </p:cNvSpPr>
          <p:nvPr/>
        </p:nvSpPr>
        <p:spPr>
          <a:xfrm>
            <a:off x="600875" y="714803"/>
            <a:ext cx="10098914" cy="555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i="0" kern="1200">
                <a:solidFill>
                  <a:schemeClr val="tx1"/>
                </a:solidFill>
                <a:latin typeface="+mj-lt"/>
                <a:ea typeface="+mj-ea"/>
                <a:cs typeface="+mj-cs"/>
              </a:defRPr>
            </a:lvl1pPr>
          </a:lstStyle>
          <a:p>
            <a:r>
              <a:rPr lang="en-US" altLang="zh-CN" sz="2800" b="1" dirty="0">
                <a:solidFill>
                  <a:srgbClr val="7030A0"/>
                </a:solidFill>
                <a:latin typeface="微软雅黑" panose="020B0503020204020204" pitchFamily="34" charset="-122"/>
                <a:ea typeface="微软雅黑" panose="020B0503020204020204" pitchFamily="34" charset="-122"/>
              </a:rPr>
              <a:t>3.6 </a:t>
            </a:r>
            <a:r>
              <a:rPr lang="zh-CN" altLang="en-US" sz="2800" b="1" dirty="0">
                <a:solidFill>
                  <a:srgbClr val="7030A0"/>
                </a:solidFill>
                <a:latin typeface="微软雅黑" panose="020B0503020204020204" pitchFamily="34" charset="-122"/>
                <a:ea typeface="微软雅黑" panose="020B0503020204020204" pitchFamily="34" charset="-122"/>
              </a:rPr>
              <a:t>双创企业的长期景气度和科技创新能力具有突出优势</a:t>
            </a:r>
          </a:p>
        </p:txBody>
      </p:sp>
      <p:sp>
        <p:nvSpPr>
          <p:cNvPr id="7" name="矩形 6">
            <a:extLst>
              <a:ext uri="{FF2B5EF4-FFF2-40B4-BE49-F238E27FC236}">
                <a16:creationId xmlns:a16="http://schemas.microsoft.com/office/drawing/2014/main" id="{F2818B2F-A652-4C02-A5AC-185315833879}"/>
              </a:ext>
            </a:extLst>
          </p:cNvPr>
          <p:cNvSpPr/>
          <p:nvPr/>
        </p:nvSpPr>
        <p:spPr>
          <a:xfrm>
            <a:off x="387526" y="671269"/>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solidFill>
                <a:srgbClr val="000000"/>
              </a:solidFill>
              <a:latin typeface="Arial" panose="020B0604020202020204"/>
              <a:ea typeface="微软雅黑" panose="020B0503020204020204" charset="-122"/>
              <a:sym typeface="+mn-lt"/>
            </a:endParaRPr>
          </a:p>
        </p:txBody>
      </p:sp>
      <p:pic>
        <p:nvPicPr>
          <p:cNvPr id="11" name="图片 10">
            <a:extLst>
              <a:ext uri="{FF2B5EF4-FFF2-40B4-BE49-F238E27FC236}">
                <a16:creationId xmlns:a16="http://schemas.microsoft.com/office/drawing/2014/main" id="{E5195078-1FC4-4CDE-9EA9-E4972C28D2B3}"/>
              </a:ext>
            </a:extLst>
          </p:cNvPr>
          <p:cNvPicPr>
            <a:picLocks noChangeAspect="1"/>
          </p:cNvPicPr>
          <p:nvPr/>
        </p:nvPicPr>
        <p:blipFill>
          <a:blip r:embed="rId2"/>
          <a:stretch>
            <a:fillRect/>
          </a:stretch>
        </p:blipFill>
        <p:spPr>
          <a:xfrm>
            <a:off x="137503" y="3213588"/>
            <a:ext cx="7104218" cy="2521066"/>
          </a:xfrm>
          <a:prstGeom prst="rect">
            <a:avLst/>
          </a:prstGeom>
        </p:spPr>
      </p:pic>
      <p:sp>
        <p:nvSpPr>
          <p:cNvPr id="12" name="文本框 11">
            <a:extLst>
              <a:ext uri="{FF2B5EF4-FFF2-40B4-BE49-F238E27FC236}">
                <a16:creationId xmlns:a16="http://schemas.microsoft.com/office/drawing/2014/main" id="{F405ABB3-4D68-4298-9553-47E9D7AC2290}"/>
              </a:ext>
            </a:extLst>
          </p:cNvPr>
          <p:cNvSpPr txBox="1"/>
          <p:nvPr/>
        </p:nvSpPr>
        <p:spPr>
          <a:xfrm>
            <a:off x="434029" y="6434063"/>
            <a:ext cx="629521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数据来源：</a:t>
            </a:r>
            <a:r>
              <a:rPr lang="zh-CN" altLang="en-US" sz="1400" dirty="0">
                <a:solidFill>
                  <a:srgbClr val="000000"/>
                </a:solidFill>
                <a:ea typeface="微软雅黑"/>
              </a:rPr>
              <a:t>中金公司</a:t>
            </a:r>
            <a:endParaRPr kumimoji="0" lang="zh-CN" altLang="en-US" sz="1400" b="0" i="0" u="none" strike="noStrike" kern="1200" cap="none" spc="0" normalizeH="0" baseline="0" noProof="0" dirty="0">
              <a:ln>
                <a:noFill/>
              </a:ln>
              <a:solidFill>
                <a:srgbClr val="000000"/>
              </a:solidFill>
              <a:effectLst/>
              <a:uLnTx/>
              <a:uFillTx/>
              <a:latin typeface="+mn-lt"/>
              <a:ea typeface="微软雅黑"/>
              <a:cs typeface="+mn-cs"/>
            </a:endParaRPr>
          </a:p>
        </p:txBody>
      </p:sp>
      <p:sp>
        <p:nvSpPr>
          <p:cNvPr id="2" name="文本框 1">
            <a:extLst>
              <a:ext uri="{FF2B5EF4-FFF2-40B4-BE49-F238E27FC236}">
                <a16:creationId xmlns:a16="http://schemas.microsoft.com/office/drawing/2014/main" id="{F490E20F-F799-4AAC-ADA2-E1495E9EDAA3}"/>
              </a:ext>
            </a:extLst>
          </p:cNvPr>
          <p:cNvSpPr txBox="1"/>
          <p:nvPr/>
        </p:nvSpPr>
        <p:spPr>
          <a:xfrm>
            <a:off x="835025" y="1313850"/>
            <a:ext cx="10279289" cy="1754326"/>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科创创业</a:t>
            </a:r>
            <a:r>
              <a:rPr lang="en-US" altLang="zh-CN" dirty="0">
                <a:latin typeface="微软雅黑" panose="020B0503020204020204" pitchFamily="34" charset="-122"/>
                <a:ea typeface="微软雅黑" panose="020B0503020204020204" pitchFamily="34" charset="-122"/>
              </a:rPr>
              <a:t>50</a:t>
            </a:r>
            <a:r>
              <a:rPr lang="zh-CN" altLang="en-US" dirty="0">
                <a:latin typeface="微软雅黑" panose="020B0503020204020204" pitchFamily="34" charset="-122"/>
                <a:ea typeface="微软雅黑" panose="020B0503020204020204" pitchFamily="34" charset="-122"/>
              </a:rPr>
              <a:t>从科创板和创业板中选取龙头，总市值占两板</a:t>
            </a:r>
            <a:r>
              <a:rPr lang="en-US" altLang="zh-CN" dirty="0">
                <a:latin typeface="微软雅黑" panose="020B0503020204020204" pitchFamily="34" charset="-122"/>
                <a:ea typeface="微软雅黑" panose="020B0503020204020204" pitchFamily="34" charset="-122"/>
              </a:rPr>
              <a:t>40%</a:t>
            </a:r>
            <a:r>
              <a:rPr lang="zh-CN" altLang="en-US" dirty="0">
                <a:latin typeface="微软雅黑" panose="020B0503020204020204" pitchFamily="34" charset="-122"/>
                <a:ea typeface="微软雅黑" panose="020B0503020204020204" pitchFamily="34" charset="-122"/>
              </a:rPr>
              <a:t>左右，而净利润占</a:t>
            </a:r>
            <a:r>
              <a:rPr lang="en-US" altLang="zh-CN" dirty="0">
                <a:latin typeface="微软雅黑" panose="020B0503020204020204" pitchFamily="34" charset="-122"/>
                <a:ea typeface="微软雅黑" panose="020B0503020204020204" pitchFamily="34" charset="-122"/>
              </a:rPr>
              <a:t>65.9%</a:t>
            </a:r>
            <a:r>
              <a:rPr lang="zh-CN" altLang="en-US" dirty="0">
                <a:latin typeface="微软雅黑" panose="020B0503020204020204" pitchFamily="34" charset="-122"/>
                <a:ea typeface="微软雅黑" panose="020B0503020204020204" pitchFamily="34" charset="-122"/>
              </a:rPr>
              <a:t>，具有较强的盈利能力；</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双创</a:t>
            </a:r>
            <a:r>
              <a:rPr lang="en-US" altLang="zh-CN" dirty="0">
                <a:latin typeface="微软雅黑" panose="020B0503020204020204" pitchFamily="34" charset="-122"/>
                <a:ea typeface="微软雅黑" panose="020B0503020204020204" pitchFamily="34" charset="-122"/>
              </a:rPr>
              <a:t>50</a:t>
            </a:r>
            <a:r>
              <a:rPr lang="zh-CN" altLang="en-US" dirty="0">
                <a:latin typeface="微软雅黑" panose="020B0503020204020204" pitchFamily="34" charset="-122"/>
                <a:ea typeface="微软雅黑" panose="020B0503020204020204" pitchFamily="34" charset="-122"/>
              </a:rPr>
              <a:t>行业分布较为均衡，成分股兼具“硬科技”和“软创新”，提炼了两个板块中有研发实力和高研发投入的公司。</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科技进步是提升生产力的重要来源，研发占比更高的行业在资本市场中的重要性也会持续提升。从海外经验来看，研发支出最高的</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、医药、通信技术在资本市场中的占比出现持续上升。</a:t>
            </a:r>
          </a:p>
        </p:txBody>
      </p:sp>
      <p:pic>
        <p:nvPicPr>
          <p:cNvPr id="5" name="图片 4">
            <a:extLst>
              <a:ext uri="{FF2B5EF4-FFF2-40B4-BE49-F238E27FC236}">
                <a16:creationId xmlns:a16="http://schemas.microsoft.com/office/drawing/2014/main" id="{2CBEDD94-A9C5-41AD-9166-DCE086639F9A}"/>
              </a:ext>
            </a:extLst>
          </p:cNvPr>
          <p:cNvPicPr>
            <a:picLocks noChangeAspect="1"/>
          </p:cNvPicPr>
          <p:nvPr/>
        </p:nvPicPr>
        <p:blipFill>
          <a:blip r:embed="rId3"/>
          <a:stretch>
            <a:fillRect/>
          </a:stretch>
        </p:blipFill>
        <p:spPr>
          <a:xfrm>
            <a:off x="7300703" y="3429000"/>
            <a:ext cx="4656364" cy="2369546"/>
          </a:xfrm>
          <a:prstGeom prst="rect">
            <a:avLst/>
          </a:prstGeom>
        </p:spPr>
      </p:pic>
      <p:sp>
        <p:nvSpPr>
          <p:cNvPr id="8" name="文本框 7">
            <a:extLst>
              <a:ext uri="{FF2B5EF4-FFF2-40B4-BE49-F238E27FC236}">
                <a16:creationId xmlns:a16="http://schemas.microsoft.com/office/drawing/2014/main" id="{ED531C79-4524-47E8-9F77-07B12819FAD6}"/>
              </a:ext>
            </a:extLst>
          </p:cNvPr>
          <p:cNvSpPr txBox="1"/>
          <p:nvPr/>
        </p:nvSpPr>
        <p:spPr>
          <a:xfrm>
            <a:off x="7944833" y="3152635"/>
            <a:ext cx="3456179"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美股行业权重变化（</a:t>
            </a:r>
            <a:r>
              <a:rPr lang="en-US" altLang="zh-CN" sz="1600" b="1" dirty="0">
                <a:latin typeface="微软雅黑" panose="020B0503020204020204" pitchFamily="34" charset="-122"/>
                <a:ea typeface="微软雅黑" panose="020B0503020204020204" pitchFamily="34" charset="-122"/>
              </a:rPr>
              <a:t>2009</a:t>
            </a:r>
            <a:r>
              <a:rPr lang="zh-CN" altLang="en-US" sz="1600" b="1" dirty="0">
                <a:latin typeface="微软雅黑" panose="020B0503020204020204" pitchFamily="34" charset="-122"/>
                <a:ea typeface="微软雅黑" panose="020B0503020204020204" pitchFamily="34" charset="-122"/>
              </a:rPr>
              <a:t>至</a:t>
            </a:r>
            <a:r>
              <a:rPr lang="en-US" altLang="zh-CN" sz="1600" b="1" dirty="0">
                <a:latin typeface="微软雅黑" panose="020B0503020204020204" pitchFamily="34" charset="-122"/>
                <a:ea typeface="微软雅黑" panose="020B0503020204020204" pitchFamily="34" charset="-122"/>
              </a:rPr>
              <a:t>2021</a:t>
            </a:r>
            <a:r>
              <a:rPr lang="zh-CN" altLang="en-US" sz="1600" b="1" dirty="0">
                <a:latin typeface="微软雅黑" panose="020B0503020204020204" pitchFamily="34" charset="-122"/>
                <a:ea typeface="微软雅黑" panose="020B0503020204020204" pitchFamily="34" charset="-122"/>
              </a:rPr>
              <a:t>年）</a:t>
            </a:r>
          </a:p>
        </p:txBody>
      </p:sp>
    </p:spTree>
    <p:extLst>
      <p:ext uri="{BB962C8B-B14F-4D97-AF65-F5344CB8AC3E}">
        <p14:creationId xmlns:p14="http://schemas.microsoft.com/office/powerpoint/2010/main" val="3214680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68C4812-8D48-44BD-B731-0F50B67ABC3C}"/>
              </a:ext>
            </a:extLst>
          </p:cNvPr>
          <p:cNvSpPr>
            <a:spLocks noGrp="1"/>
          </p:cNvSpPr>
          <p:nvPr>
            <p:ph type="sldNum" sz="quarter" idx="10"/>
          </p:nvPr>
        </p:nvSpPr>
        <p:spPr/>
        <p:txBody>
          <a:bodyPr/>
          <a:lstStyle/>
          <a:p>
            <a:pPr>
              <a:defRPr/>
            </a:pPr>
            <a:fld id="{67025381-B7F7-4DFD-A5AF-1FFF34357F98}" type="slidenum">
              <a:rPr lang="en-US" altLang="en-US" smtClean="0"/>
              <a:t>21</a:t>
            </a:fld>
            <a:endParaRPr lang="en-US" altLang="en-US"/>
          </a:p>
        </p:txBody>
      </p:sp>
      <p:pic>
        <p:nvPicPr>
          <p:cNvPr id="9" name="内容占位符 8">
            <a:extLst>
              <a:ext uri="{FF2B5EF4-FFF2-40B4-BE49-F238E27FC236}">
                <a16:creationId xmlns:a16="http://schemas.microsoft.com/office/drawing/2014/main" id="{88504DFD-78C8-4C81-A108-3304F7AD1B00}"/>
              </a:ext>
            </a:extLst>
          </p:cNvPr>
          <p:cNvPicPr>
            <a:picLocks noGrp="1" noChangeAspect="1"/>
          </p:cNvPicPr>
          <p:nvPr>
            <p:ph idx="1"/>
          </p:nvPr>
        </p:nvPicPr>
        <p:blipFill>
          <a:blip r:embed="rId2"/>
          <a:stretch>
            <a:fillRect/>
          </a:stretch>
        </p:blipFill>
        <p:spPr>
          <a:xfrm>
            <a:off x="835025" y="1947069"/>
            <a:ext cx="10172700" cy="3609975"/>
          </a:xfrm>
        </p:spPr>
      </p:pic>
      <p:sp>
        <p:nvSpPr>
          <p:cNvPr id="6" name="标题 3">
            <a:extLst>
              <a:ext uri="{FF2B5EF4-FFF2-40B4-BE49-F238E27FC236}">
                <a16:creationId xmlns:a16="http://schemas.microsoft.com/office/drawing/2014/main" id="{BADCB5B6-0F76-4994-9307-19D7A5764500}"/>
              </a:ext>
            </a:extLst>
          </p:cNvPr>
          <p:cNvSpPr txBox="1">
            <a:spLocks/>
          </p:cNvSpPr>
          <p:nvPr/>
        </p:nvSpPr>
        <p:spPr>
          <a:xfrm>
            <a:off x="600875" y="714803"/>
            <a:ext cx="10098914" cy="555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i="0" kern="1200">
                <a:solidFill>
                  <a:schemeClr val="tx1"/>
                </a:solidFill>
                <a:latin typeface="+mj-lt"/>
                <a:ea typeface="+mj-ea"/>
                <a:cs typeface="+mj-cs"/>
              </a:defRPr>
            </a:lvl1pPr>
          </a:lstStyle>
          <a:p>
            <a:r>
              <a:rPr lang="en-US" altLang="zh-CN" sz="2800" b="1" dirty="0">
                <a:solidFill>
                  <a:srgbClr val="7030A0"/>
                </a:solidFill>
                <a:latin typeface="微软雅黑" panose="020B0503020204020204" pitchFamily="34" charset="-122"/>
                <a:ea typeface="微软雅黑" panose="020B0503020204020204" pitchFamily="34" charset="-122"/>
              </a:rPr>
              <a:t>3.7 </a:t>
            </a:r>
            <a:r>
              <a:rPr lang="zh-CN" altLang="en-US" sz="2800" b="1" dirty="0">
                <a:solidFill>
                  <a:srgbClr val="7030A0"/>
                </a:solidFill>
                <a:latin typeface="微软雅黑" panose="020B0503020204020204" pitchFamily="34" charset="-122"/>
                <a:ea typeface="微软雅黑" panose="020B0503020204020204" pitchFamily="34" charset="-122"/>
              </a:rPr>
              <a:t>市场投资者会给与高成长性的公司持续的估值溢价</a:t>
            </a:r>
          </a:p>
        </p:txBody>
      </p:sp>
      <p:sp>
        <p:nvSpPr>
          <p:cNvPr id="7" name="矩形 6">
            <a:extLst>
              <a:ext uri="{FF2B5EF4-FFF2-40B4-BE49-F238E27FC236}">
                <a16:creationId xmlns:a16="http://schemas.microsoft.com/office/drawing/2014/main" id="{F2818B2F-A652-4C02-A5AC-185315833879}"/>
              </a:ext>
            </a:extLst>
          </p:cNvPr>
          <p:cNvSpPr/>
          <p:nvPr/>
        </p:nvSpPr>
        <p:spPr>
          <a:xfrm>
            <a:off x="387526" y="671269"/>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solidFill>
                <a:srgbClr val="000000"/>
              </a:solidFill>
              <a:latin typeface="Arial" panose="020B0604020202020204"/>
              <a:ea typeface="微软雅黑" panose="020B0503020204020204" charset="-122"/>
              <a:sym typeface="+mn-lt"/>
            </a:endParaRPr>
          </a:p>
        </p:txBody>
      </p:sp>
      <p:sp>
        <p:nvSpPr>
          <p:cNvPr id="12" name="文本框 11">
            <a:extLst>
              <a:ext uri="{FF2B5EF4-FFF2-40B4-BE49-F238E27FC236}">
                <a16:creationId xmlns:a16="http://schemas.microsoft.com/office/drawing/2014/main" id="{F405ABB3-4D68-4298-9553-47E9D7AC2290}"/>
              </a:ext>
            </a:extLst>
          </p:cNvPr>
          <p:cNvSpPr txBox="1"/>
          <p:nvPr/>
        </p:nvSpPr>
        <p:spPr>
          <a:xfrm>
            <a:off x="434029" y="6434063"/>
            <a:ext cx="629521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lt"/>
                <a:ea typeface="微软雅黑"/>
                <a:cs typeface="+mn-cs"/>
              </a:rPr>
              <a:t>数据来源：</a:t>
            </a:r>
            <a:r>
              <a:rPr lang="zh-CN" altLang="en-US" sz="1400" dirty="0">
                <a:solidFill>
                  <a:srgbClr val="000000"/>
                </a:solidFill>
                <a:ea typeface="微软雅黑"/>
              </a:rPr>
              <a:t>中金公司，</a:t>
            </a:r>
            <a:r>
              <a:rPr lang="en-US" altLang="zh-CN" sz="1400" dirty="0">
                <a:solidFill>
                  <a:srgbClr val="000000"/>
                </a:solidFill>
                <a:ea typeface="微软雅黑"/>
              </a:rPr>
              <a:t>Wind</a:t>
            </a:r>
            <a:endParaRPr kumimoji="0" lang="zh-CN" altLang="en-US" sz="1400" b="0" i="0" u="none" strike="noStrike" kern="1200" cap="none" spc="0" normalizeH="0" baseline="0" noProof="0" dirty="0">
              <a:ln>
                <a:noFill/>
              </a:ln>
              <a:solidFill>
                <a:srgbClr val="000000"/>
              </a:solidFill>
              <a:effectLst/>
              <a:uLnTx/>
              <a:uFillTx/>
              <a:latin typeface="+mn-lt"/>
              <a:ea typeface="微软雅黑"/>
              <a:cs typeface="+mn-cs"/>
            </a:endParaRPr>
          </a:p>
        </p:txBody>
      </p:sp>
      <p:pic>
        <p:nvPicPr>
          <p:cNvPr id="4" name="图片 3">
            <a:extLst>
              <a:ext uri="{FF2B5EF4-FFF2-40B4-BE49-F238E27FC236}">
                <a16:creationId xmlns:a16="http://schemas.microsoft.com/office/drawing/2014/main" id="{D4992F61-9242-486C-B66E-CCF46C6BB17D}"/>
              </a:ext>
            </a:extLst>
          </p:cNvPr>
          <p:cNvPicPr>
            <a:picLocks noChangeAspect="1"/>
          </p:cNvPicPr>
          <p:nvPr/>
        </p:nvPicPr>
        <p:blipFill>
          <a:blip r:embed="rId3"/>
          <a:stretch>
            <a:fillRect/>
          </a:stretch>
        </p:blipFill>
        <p:spPr>
          <a:xfrm>
            <a:off x="434029" y="2049326"/>
            <a:ext cx="5495125" cy="3562909"/>
          </a:xfrm>
          <a:prstGeom prst="rect">
            <a:avLst/>
          </a:prstGeom>
        </p:spPr>
      </p:pic>
      <p:pic>
        <p:nvPicPr>
          <p:cNvPr id="8" name="图片 7">
            <a:extLst>
              <a:ext uri="{FF2B5EF4-FFF2-40B4-BE49-F238E27FC236}">
                <a16:creationId xmlns:a16="http://schemas.microsoft.com/office/drawing/2014/main" id="{B7EF5CFB-EB20-4937-B429-93E07527676E}"/>
              </a:ext>
            </a:extLst>
          </p:cNvPr>
          <p:cNvPicPr>
            <a:picLocks noChangeAspect="1"/>
          </p:cNvPicPr>
          <p:nvPr/>
        </p:nvPicPr>
        <p:blipFill>
          <a:blip r:embed="rId4"/>
          <a:stretch>
            <a:fillRect/>
          </a:stretch>
        </p:blipFill>
        <p:spPr>
          <a:xfrm>
            <a:off x="6262848" y="2393402"/>
            <a:ext cx="5099842" cy="3191237"/>
          </a:xfrm>
          <a:prstGeom prst="rect">
            <a:avLst/>
          </a:prstGeom>
        </p:spPr>
      </p:pic>
      <p:sp>
        <p:nvSpPr>
          <p:cNvPr id="10" name="文本框 9">
            <a:extLst>
              <a:ext uri="{FF2B5EF4-FFF2-40B4-BE49-F238E27FC236}">
                <a16:creationId xmlns:a16="http://schemas.microsoft.com/office/drawing/2014/main" id="{851E1352-1A05-4DC3-A82F-FD6627670E23}"/>
              </a:ext>
            </a:extLst>
          </p:cNvPr>
          <p:cNvSpPr txBox="1"/>
          <p:nvPr/>
        </p:nvSpPr>
        <p:spPr>
          <a:xfrm>
            <a:off x="6791218" y="1982538"/>
            <a:ext cx="4043101" cy="584775"/>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金融危机后，美国纳斯达克指数持续跑赢美股其他板块</a:t>
            </a:r>
          </a:p>
        </p:txBody>
      </p:sp>
    </p:spTree>
    <p:extLst>
      <p:ext uri="{BB962C8B-B14F-4D97-AF65-F5344CB8AC3E}">
        <p14:creationId xmlns:p14="http://schemas.microsoft.com/office/powerpoint/2010/main" val="3322150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A1E3B"/>
        </a:solidFill>
        <a:effectLst/>
      </p:bgPr>
    </p:bg>
    <p:spTree>
      <p:nvGrpSpPr>
        <p:cNvPr id="1" name=""/>
        <p:cNvGrpSpPr/>
        <p:nvPr/>
      </p:nvGrpSpPr>
      <p:grpSpPr>
        <a:xfrm>
          <a:off x="0" y="0"/>
          <a:ext cx="0" cy="0"/>
          <a:chOff x="0" y="0"/>
          <a:chExt cx="0" cy="0"/>
        </a:xfrm>
      </p:grpSpPr>
      <p:sp>
        <p:nvSpPr>
          <p:cNvPr id="5" name="矩形 4"/>
          <p:cNvSpPr/>
          <p:nvPr/>
        </p:nvSpPr>
        <p:spPr>
          <a:xfrm>
            <a:off x="17460" y="13858"/>
            <a:ext cx="12174540" cy="6830284"/>
          </a:xfrm>
          <a:prstGeom prst="rect">
            <a:avLst/>
          </a:prstGeom>
          <a:gradFill flip="none" rotWithShape="0">
            <a:gsLst>
              <a:gs pos="0">
                <a:srgbClr val="000018">
                  <a:alpha val="50000"/>
                </a:srgbClr>
              </a:gs>
              <a:gs pos="100000">
                <a:srgbClr val="01102D">
                  <a:alpha val="48000"/>
                </a:srgbClr>
              </a:gs>
              <a:gs pos="100000">
                <a:schemeClr val="accent1">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27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宋体" panose="02010600030101010101" pitchFamily="2" charset="-122"/>
            </a:endParaRPr>
          </a:p>
        </p:txBody>
      </p:sp>
      <p:pic>
        <p:nvPicPr>
          <p:cNvPr id="9" name="图片 8" descr="7199f52bc62c6e377a12c290c11b3d2e (1)"/>
          <p:cNvPicPr>
            <a:picLocks noChangeAspect="1"/>
          </p:cNvPicPr>
          <p:nvPr/>
        </p:nvPicPr>
        <p:blipFill>
          <a:blip r:embed="rId2" cstate="print"/>
          <a:stretch>
            <a:fillRect/>
          </a:stretch>
        </p:blipFill>
        <p:spPr>
          <a:xfrm flipV="1">
            <a:off x="-779357" y="1819834"/>
            <a:ext cx="14992350" cy="8431530"/>
          </a:xfrm>
          <a:prstGeom prst="rect">
            <a:avLst/>
          </a:prstGeom>
        </p:spPr>
      </p:pic>
      <p:sp>
        <p:nvSpPr>
          <p:cNvPr id="6" name="矩形 5"/>
          <p:cNvSpPr/>
          <p:nvPr/>
        </p:nvSpPr>
        <p:spPr>
          <a:xfrm>
            <a:off x="17460" y="27716"/>
            <a:ext cx="12174540" cy="6830284"/>
          </a:xfrm>
          <a:prstGeom prst="rect">
            <a:avLst/>
          </a:prstGeom>
          <a:gradFill flip="none" rotWithShape="0">
            <a:gsLst>
              <a:gs pos="0">
                <a:srgbClr val="000018">
                  <a:alpha val="50000"/>
                </a:srgbClr>
              </a:gs>
              <a:gs pos="100000">
                <a:srgbClr val="01102D">
                  <a:alpha val="48000"/>
                </a:srgbClr>
              </a:gs>
              <a:gs pos="100000">
                <a:schemeClr val="accent1">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27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宋体" panose="02010600030101010101" pitchFamily="2" charset="-122"/>
            </a:endParaRPr>
          </a:p>
        </p:txBody>
      </p:sp>
      <p:pic>
        <p:nvPicPr>
          <p:cNvPr id="14" name="图片 13" descr="图片1"/>
          <p:cNvPicPr>
            <a:picLocks noChangeAspect="1"/>
          </p:cNvPicPr>
          <p:nvPr/>
        </p:nvPicPr>
        <p:blipFill>
          <a:blip r:embed="rId3" cstate="print"/>
          <a:stretch>
            <a:fillRect/>
          </a:stretch>
        </p:blipFill>
        <p:spPr>
          <a:xfrm>
            <a:off x="1498681" y="1690305"/>
            <a:ext cx="9483090" cy="1141084"/>
          </a:xfrm>
          <a:prstGeom prst="rect">
            <a:avLst/>
          </a:prstGeom>
        </p:spPr>
      </p:pic>
      <p:grpSp>
        <p:nvGrpSpPr>
          <p:cNvPr id="7" name="组合 6"/>
          <p:cNvGrpSpPr/>
          <p:nvPr/>
        </p:nvGrpSpPr>
        <p:grpSpPr>
          <a:xfrm>
            <a:off x="4299075" y="3362632"/>
            <a:ext cx="4212437" cy="384709"/>
            <a:chOff x="4299075" y="3362632"/>
            <a:chExt cx="4212437" cy="384709"/>
          </a:xfrm>
        </p:grpSpPr>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7999" y="3382467"/>
              <a:ext cx="1663513" cy="364874"/>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9075" y="3362632"/>
              <a:ext cx="2195462" cy="384709"/>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灯片编号占位符 64"/>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25381-B7F7-4DFD-A5AF-1FFF34357F98}" type="slidenum">
              <a:rPr kumimoji="0" lang="en-US" altLang="en-US" sz="1800" b="0" i="0" u="none" strike="noStrike" kern="1200" cap="none" spc="0" normalizeH="0" baseline="0" noProof="0" smtClean="0">
                <a:ln>
                  <a:noFill/>
                </a:ln>
                <a:solidFill>
                  <a:prstClr val="black"/>
                </a:solidFill>
                <a:effectLst/>
                <a:uLnTx/>
                <a:uFillTx/>
                <a:latin typeface="Calibri" panose="020F0502020204030204"/>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altLang="en-US" sz="1800" b="0" i="0" u="none" strike="noStrike" kern="1200" cap="none" spc="0" normalizeH="0" baseline="0" noProof="0">
              <a:ln>
                <a:noFill/>
              </a:ln>
              <a:solidFill>
                <a:prstClr val="black"/>
              </a:solidFill>
              <a:effectLst/>
              <a:uLnTx/>
              <a:uFillTx/>
              <a:latin typeface="Calibri" panose="020F0502020204030204"/>
              <a:ea typeface="微软雅黑"/>
              <a:cs typeface="+mn-cs"/>
            </a:endParaRPr>
          </a:p>
        </p:txBody>
      </p:sp>
      <p:pic>
        <p:nvPicPr>
          <p:cNvPr id="2" name="图片 1"/>
          <p:cNvPicPr>
            <a:picLocks noChangeAspect="1"/>
          </p:cNvPicPr>
          <p:nvPr/>
        </p:nvPicPr>
        <p:blipFill>
          <a:blip r:embed="rId4"/>
          <a:stretch>
            <a:fillRect/>
          </a:stretch>
        </p:blipFill>
        <p:spPr>
          <a:xfrm>
            <a:off x="118954" y="69423"/>
            <a:ext cx="2076183" cy="659038"/>
          </a:xfrm>
          <a:prstGeom prst="rect">
            <a:avLst/>
          </a:prstGeom>
        </p:spPr>
      </p:pic>
      <p:sp>
        <p:nvSpPr>
          <p:cNvPr id="41" name="标题 3"/>
          <p:cNvSpPr txBox="1"/>
          <p:nvPr/>
        </p:nvSpPr>
        <p:spPr>
          <a:xfrm>
            <a:off x="600709" y="659130"/>
            <a:ext cx="8651779" cy="5556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i="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j-cs"/>
              </a:rPr>
              <a:t>1</a:t>
            </a:r>
            <a:r>
              <a:rPr lang="en-US" sz="2400" b="1" dirty="0">
                <a:solidFill>
                  <a:srgbClr val="7030A0"/>
                </a:solidFill>
                <a:latin typeface="微软雅黑" panose="020B0503020204020204" pitchFamily="34" charset="-122"/>
                <a:ea typeface="微软雅黑" panose="020B0503020204020204" pitchFamily="34" charset="-122"/>
              </a:rPr>
              <a:t>.1</a:t>
            </a:r>
            <a:r>
              <a:rPr kumimoji="0" lang="en-US" sz="24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j-cs"/>
              </a:rPr>
              <a:t> </a:t>
            </a:r>
            <a:r>
              <a:rPr kumimoji="0" sz="2400" b="1" i="0" u="none" strike="noStrike" kern="1200" cap="none" spc="0" normalizeH="0" baseline="0" noProof="0" dirty="0" err="1">
                <a:ln>
                  <a:noFill/>
                </a:ln>
                <a:solidFill>
                  <a:srgbClr val="7030A0"/>
                </a:solidFill>
                <a:effectLst/>
                <a:uLnTx/>
                <a:uFillTx/>
                <a:latin typeface="微软雅黑" panose="020B0503020204020204" pitchFamily="34" charset="-122"/>
                <a:ea typeface="微软雅黑" panose="020B0503020204020204" pitchFamily="34" charset="-122"/>
                <a:cs typeface="+mj-cs"/>
              </a:rPr>
              <a:t>阳光橙增盈</a:t>
            </a:r>
            <a:r>
              <a:rPr kumimoji="0" lang="zh-CN" altLang="en-US" sz="24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j-cs"/>
              </a:rPr>
              <a:t>双创进取（</a:t>
            </a:r>
            <a:r>
              <a:rPr kumimoji="0" lang="en-US" altLang="zh-CN" sz="24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j-cs"/>
              </a:rPr>
              <a:t>182</a:t>
            </a:r>
            <a:r>
              <a:rPr kumimoji="0" lang="zh-CN" altLang="en-US" sz="24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j-cs"/>
              </a:rPr>
              <a:t>天最低持有）产品要素</a:t>
            </a:r>
          </a:p>
        </p:txBody>
      </p:sp>
      <p:graphicFrame>
        <p:nvGraphicFramePr>
          <p:cNvPr id="6" name="表格 5"/>
          <p:cNvGraphicFramePr/>
          <p:nvPr>
            <p:custDataLst>
              <p:tags r:id="rId1"/>
            </p:custDataLst>
            <p:extLst>
              <p:ext uri="{D42A27DB-BD31-4B8C-83A1-F6EECF244321}">
                <p14:modId xmlns:p14="http://schemas.microsoft.com/office/powerpoint/2010/main" val="4224471146"/>
              </p:ext>
            </p:extLst>
          </p:nvPr>
        </p:nvGraphicFramePr>
        <p:xfrm>
          <a:off x="745807" y="1438518"/>
          <a:ext cx="10700386" cy="4471371"/>
        </p:xfrm>
        <a:graphic>
          <a:graphicData uri="http://schemas.openxmlformats.org/drawingml/2006/table">
            <a:tbl>
              <a:tblPr firstRow="1" bandRow="1">
                <a:tableStyleId>{5C22544A-7EE6-4342-B048-85BDC9FD1C3A}</a:tableStyleId>
              </a:tblPr>
              <a:tblGrid>
                <a:gridCol w="2332836">
                  <a:extLst>
                    <a:ext uri="{9D8B030D-6E8A-4147-A177-3AD203B41FA5}">
                      <a16:colId xmlns:a16="http://schemas.microsoft.com/office/drawing/2014/main" val="20000"/>
                    </a:ext>
                  </a:extLst>
                </a:gridCol>
                <a:gridCol w="8367550">
                  <a:extLst>
                    <a:ext uri="{9D8B030D-6E8A-4147-A177-3AD203B41FA5}">
                      <a16:colId xmlns:a16="http://schemas.microsoft.com/office/drawing/2014/main" val="20001"/>
                    </a:ext>
                  </a:extLst>
                </a:gridCol>
              </a:tblGrid>
              <a:tr h="401320">
                <a:tc>
                  <a:txBody>
                    <a:bodyPr/>
                    <a:lstStyle/>
                    <a:p>
                      <a:pPr algn="ctr">
                        <a:buNone/>
                      </a:pPr>
                      <a:r>
                        <a:rPr lang="zh-CN" altLang="en-US" sz="1600" dirty="0">
                          <a:latin typeface="微软雅黑" panose="020B0503020204020204" pitchFamily="34" charset="-122"/>
                          <a:ea typeface="微软雅黑" panose="020B0503020204020204" pitchFamily="34" charset="-122"/>
                        </a:rPr>
                        <a:t>产品名称</a:t>
                      </a:r>
                    </a:p>
                  </a:txBody>
                  <a:tcPr anchor="ctr">
                    <a:solidFill>
                      <a:srgbClr val="7030A0"/>
                    </a:solidFill>
                  </a:tcPr>
                </a:tc>
                <a:tc>
                  <a:txBody>
                    <a:bodyPr/>
                    <a:lstStyle/>
                    <a:p>
                      <a:pPr algn="ctr">
                        <a:buNone/>
                      </a:pPr>
                      <a:r>
                        <a:rPr sz="1600" dirty="0" err="1">
                          <a:latin typeface="微软雅黑" panose="020B0503020204020204" pitchFamily="34" charset="-122"/>
                          <a:ea typeface="微软雅黑" panose="020B0503020204020204" pitchFamily="34" charset="-122"/>
                        </a:rPr>
                        <a:t>阳光橙增盈</a:t>
                      </a:r>
                      <a:r>
                        <a:rPr lang="zh-CN" altLang="en-US" sz="1600" dirty="0">
                          <a:latin typeface="微软雅黑" panose="020B0503020204020204" pitchFamily="34" charset="-122"/>
                          <a:ea typeface="微软雅黑" panose="020B0503020204020204" pitchFamily="34" charset="-122"/>
                        </a:rPr>
                        <a:t>双创进取</a:t>
                      </a:r>
                      <a:r>
                        <a:rPr sz="1600" dirty="0">
                          <a:latin typeface="微软雅黑" panose="020B0503020204020204" pitchFamily="34" charset="-122"/>
                          <a:ea typeface="微软雅黑" panose="020B0503020204020204" pitchFamily="34" charset="-122"/>
                        </a:rPr>
                        <a:t>（</a:t>
                      </a:r>
                      <a:r>
                        <a:rPr lang="en-US" sz="1600" dirty="0">
                          <a:latin typeface="微软雅黑" panose="020B0503020204020204" pitchFamily="34" charset="-122"/>
                          <a:ea typeface="微软雅黑" panose="020B0503020204020204" pitchFamily="34" charset="-122"/>
                        </a:rPr>
                        <a:t>182</a:t>
                      </a:r>
                      <a:r>
                        <a:rPr lang="zh-CN" altLang="en-US" sz="1600" dirty="0">
                          <a:latin typeface="微软雅黑" panose="020B0503020204020204" pitchFamily="34" charset="-122"/>
                          <a:ea typeface="微软雅黑" panose="020B0503020204020204" pitchFamily="34" charset="-122"/>
                        </a:rPr>
                        <a:t>天最低持有</a:t>
                      </a:r>
                      <a:r>
                        <a:rPr sz="1600" dirty="0">
                          <a:latin typeface="微软雅黑" panose="020B0503020204020204" pitchFamily="34" charset="-122"/>
                          <a:ea typeface="微软雅黑" panose="020B0503020204020204" pitchFamily="34" charset="-122"/>
                        </a:rPr>
                        <a:t>）</a:t>
                      </a:r>
                    </a:p>
                  </a:txBody>
                  <a:tcPr anchor="ctr">
                    <a:solidFill>
                      <a:srgbClr val="7030A0"/>
                    </a:solidFill>
                  </a:tcPr>
                </a:tc>
                <a:extLst>
                  <a:ext uri="{0D108BD9-81ED-4DB2-BD59-A6C34878D82A}">
                    <a16:rowId xmlns:a16="http://schemas.microsoft.com/office/drawing/2014/main" val="10000"/>
                  </a:ext>
                </a:extLst>
              </a:tr>
              <a:tr h="415925">
                <a:tc>
                  <a:txBody>
                    <a:bodyPr/>
                    <a:lstStyle/>
                    <a:p>
                      <a:pPr algn="ctr">
                        <a:buNone/>
                      </a:pPr>
                      <a:r>
                        <a:rPr lang="zh-CN" altLang="en-US" sz="1600" dirty="0">
                          <a:latin typeface="微软雅黑" panose="020B0503020204020204" pitchFamily="34" charset="-122"/>
                          <a:ea typeface="微软雅黑" panose="020B0503020204020204" pitchFamily="34" charset="-122"/>
                        </a:rPr>
                        <a:t>产品运作模式</a:t>
                      </a:r>
                    </a:p>
                  </a:txBody>
                  <a:tcPr anchor="ctr">
                    <a:solidFill>
                      <a:schemeClr val="bg1">
                        <a:lumMod val="95000"/>
                      </a:schemeClr>
                    </a:solidFill>
                  </a:tcPr>
                </a:tc>
                <a:tc>
                  <a:txBody>
                    <a:bodyPr/>
                    <a:lstStyle/>
                    <a:p>
                      <a:pPr algn="ctr">
                        <a:buNone/>
                      </a:pPr>
                      <a:r>
                        <a:rPr lang="zh-CN" altLang="en-US" sz="1600" dirty="0">
                          <a:latin typeface="微软雅黑" panose="020B0503020204020204" pitchFamily="34" charset="-122"/>
                          <a:ea typeface="微软雅黑" panose="020B0503020204020204" pitchFamily="34" charset="-122"/>
                        </a:rPr>
                        <a:t>开放式净值型产品</a:t>
                      </a:r>
                    </a:p>
                  </a:txBody>
                  <a:tcPr anchor="ctr">
                    <a:solidFill>
                      <a:schemeClr val="bg1">
                        <a:lumMod val="95000"/>
                      </a:schemeClr>
                    </a:solidFill>
                  </a:tcPr>
                </a:tc>
                <a:extLst>
                  <a:ext uri="{0D108BD9-81ED-4DB2-BD59-A6C34878D82A}">
                    <a16:rowId xmlns:a16="http://schemas.microsoft.com/office/drawing/2014/main" val="10001"/>
                  </a:ext>
                </a:extLst>
              </a:tr>
              <a:tr h="401955">
                <a:tc>
                  <a:txBody>
                    <a:bodyPr/>
                    <a:lstStyle/>
                    <a:p>
                      <a:pPr algn="ctr">
                        <a:buNone/>
                      </a:pPr>
                      <a:r>
                        <a:rPr lang="zh-CN" altLang="en-US" sz="1600">
                          <a:latin typeface="微软雅黑" panose="020B0503020204020204" pitchFamily="34" charset="-122"/>
                          <a:ea typeface="微软雅黑" panose="020B0503020204020204" pitchFamily="34" charset="-122"/>
                        </a:rPr>
                        <a:t>募集方式</a:t>
                      </a:r>
                      <a:endParaRPr lang="zh-CN" altLang="en-US" sz="1600" dirty="0">
                        <a:latin typeface="微软雅黑" panose="020B0503020204020204" pitchFamily="34" charset="-122"/>
                        <a:ea typeface="微软雅黑" panose="020B0503020204020204" pitchFamily="34" charset="-122"/>
                      </a:endParaRPr>
                    </a:p>
                  </a:txBody>
                  <a:tcPr anchor="ctr">
                    <a:solidFill>
                      <a:schemeClr val="bg1">
                        <a:lumMod val="95000"/>
                      </a:schemeClr>
                    </a:solidFill>
                  </a:tcPr>
                </a:tc>
                <a:tc>
                  <a:txBody>
                    <a:bodyPr/>
                    <a:lstStyle/>
                    <a:p>
                      <a:pPr algn="ctr">
                        <a:buNone/>
                      </a:pPr>
                      <a:r>
                        <a:rPr lang="zh-CN" altLang="en-US" sz="1600" dirty="0">
                          <a:latin typeface="微软雅黑" panose="020B0503020204020204" pitchFamily="34" charset="-122"/>
                          <a:ea typeface="微软雅黑" panose="020B0503020204020204" pitchFamily="34" charset="-122"/>
                        </a:rPr>
                        <a:t>公募</a:t>
                      </a:r>
                    </a:p>
                  </a:txBody>
                  <a:tcPr anchor="ctr">
                    <a:solidFill>
                      <a:schemeClr val="bg1">
                        <a:lumMod val="95000"/>
                      </a:schemeClr>
                    </a:solidFill>
                  </a:tcPr>
                </a:tc>
                <a:extLst>
                  <a:ext uri="{0D108BD9-81ED-4DB2-BD59-A6C34878D82A}">
                    <a16:rowId xmlns:a16="http://schemas.microsoft.com/office/drawing/2014/main" val="10002"/>
                  </a:ext>
                </a:extLst>
              </a:tr>
              <a:tr h="233045">
                <a:tc>
                  <a:txBody>
                    <a:bodyPr/>
                    <a:lstStyle/>
                    <a:p>
                      <a:pPr algn="ctr">
                        <a:buNone/>
                      </a:pPr>
                      <a:r>
                        <a:rPr lang="zh-CN" altLang="en-US" sz="1600">
                          <a:latin typeface="微软雅黑" panose="020B0503020204020204" pitchFamily="34" charset="-122"/>
                          <a:ea typeface="微软雅黑" panose="020B0503020204020204" pitchFamily="34" charset="-122"/>
                        </a:rPr>
                        <a:t>产品类型</a:t>
                      </a:r>
                      <a:endParaRPr lang="zh-CN" altLang="en-US" sz="1600" dirty="0">
                        <a:latin typeface="微软雅黑" panose="020B0503020204020204" pitchFamily="34" charset="-122"/>
                        <a:ea typeface="微软雅黑" panose="020B0503020204020204" pitchFamily="34" charset="-122"/>
                      </a:endParaRPr>
                    </a:p>
                  </a:txBody>
                  <a:tcPr anchor="ctr">
                    <a:solidFill>
                      <a:schemeClr val="bg1">
                        <a:lumMod val="95000"/>
                      </a:schemeClr>
                    </a:solidFill>
                  </a:tcPr>
                </a:tc>
                <a:tc>
                  <a:txBody>
                    <a:bodyPr/>
                    <a:lstStyle/>
                    <a:p>
                      <a:pPr algn="ctr">
                        <a:buNone/>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混合类</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solidFill>
                      <a:schemeClr val="bg1">
                        <a:lumMod val="95000"/>
                      </a:schemeClr>
                    </a:solidFill>
                  </a:tcPr>
                </a:tc>
                <a:extLst>
                  <a:ext uri="{0D108BD9-81ED-4DB2-BD59-A6C34878D82A}">
                    <a16:rowId xmlns:a16="http://schemas.microsoft.com/office/drawing/2014/main" val="10003"/>
                  </a:ext>
                </a:extLst>
              </a:tr>
              <a:tr h="401320">
                <a:tc>
                  <a:txBody>
                    <a:bodyPr/>
                    <a:lstStyle/>
                    <a:p>
                      <a:pPr algn="ctr">
                        <a:buNone/>
                      </a:pPr>
                      <a:r>
                        <a:rPr lang="zh-CN" altLang="en-US" sz="1600">
                          <a:latin typeface="微软雅黑" panose="020B0503020204020204" pitchFamily="34" charset="-122"/>
                          <a:ea typeface="微软雅黑" panose="020B0503020204020204" pitchFamily="34" charset="-122"/>
                        </a:rPr>
                        <a:t>风险评级</a:t>
                      </a:r>
                      <a:endParaRPr lang="zh-CN" altLang="en-US" sz="1600" dirty="0">
                        <a:latin typeface="微软雅黑" panose="020B0503020204020204" pitchFamily="34" charset="-122"/>
                        <a:ea typeface="微软雅黑" panose="020B0503020204020204" pitchFamily="34" charset="-122"/>
                      </a:endParaRPr>
                    </a:p>
                  </a:txBody>
                  <a:tcPr anchor="ctr">
                    <a:solidFill>
                      <a:schemeClr val="bg1">
                        <a:lumMod val="95000"/>
                      </a:schemeClr>
                    </a:solidFill>
                  </a:tcPr>
                </a:tc>
                <a:tc>
                  <a:txBody>
                    <a:bodyPr/>
                    <a:lstStyle/>
                    <a:p>
                      <a:pPr algn="ctr">
                        <a:buNone/>
                      </a:pPr>
                      <a:r>
                        <a:rPr lang="zh-CN" altLang="en-US" sz="1600" dirty="0">
                          <a:solidFill>
                            <a:schemeClr val="tx1"/>
                          </a:solidFill>
                          <a:latin typeface="微软雅黑" panose="020B0503020204020204" pitchFamily="34" charset="-122"/>
                          <a:ea typeface="微软雅黑" panose="020B0503020204020204" pitchFamily="34" charset="-122"/>
                        </a:rPr>
                        <a:t>三星级（光大理财评级）</a:t>
                      </a: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三星级（光大银行代销评级）</a:t>
                      </a:r>
                    </a:p>
                  </a:txBody>
                  <a:tcPr anchor="ctr">
                    <a:solidFill>
                      <a:schemeClr val="bg1">
                        <a:lumMod val="95000"/>
                      </a:schemeClr>
                    </a:solidFill>
                  </a:tcPr>
                </a:tc>
                <a:extLst>
                  <a:ext uri="{0D108BD9-81ED-4DB2-BD59-A6C34878D82A}">
                    <a16:rowId xmlns:a16="http://schemas.microsoft.com/office/drawing/2014/main" val="10004"/>
                  </a:ext>
                </a:extLst>
              </a:tr>
              <a:tr h="401320">
                <a:tc>
                  <a:txBody>
                    <a:bodyPr/>
                    <a:lstStyle/>
                    <a:p>
                      <a:pPr algn="ctr">
                        <a:buNone/>
                      </a:pPr>
                      <a:r>
                        <a:rPr lang="zh-CN" altLang="en-US" sz="1600">
                          <a:latin typeface="微软雅黑" panose="020B0503020204020204" pitchFamily="34" charset="-122"/>
                          <a:ea typeface="微软雅黑" panose="020B0503020204020204" pitchFamily="34" charset="-122"/>
                        </a:rPr>
                        <a:t>产品募集期</a:t>
                      </a:r>
                      <a:endParaRPr lang="zh-CN" altLang="en-US" sz="1600" dirty="0">
                        <a:latin typeface="微软雅黑" panose="020B0503020204020204" pitchFamily="34" charset="-122"/>
                        <a:ea typeface="微软雅黑" panose="020B0503020204020204" pitchFamily="34" charset="-122"/>
                      </a:endParaRPr>
                    </a:p>
                  </a:txBody>
                  <a:tcPr anchor="ctr">
                    <a:solidFill>
                      <a:schemeClr val="bg1">
                        <a:lumMod val="95000"/>
                      </a:schemeClr>
                    </a:solidFill>
                  </a:tcPr>
                </a:tc>
                <a:tc>
                  <a:txBody>
                    <a:bodyPr/>
                    <a:lstStyle/>
                    <a:p>
                      <a:pPr algn="ctr">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2021</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日至</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15</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日</a:t>
                      </a:r>
                    </a:p>
                  </a:txBody>
                  <a:tcPr anchor="ctr">
                    <a:solidFill>
                      <a:schemeClr val="bg1">
                        <a:lumMod val="95000"/>
                      </a:schemeClr>
                    </a:solidFill>
                  </a:tcPr>
                </a:tc>
                <a:extLst>
                  <a:ext uri="{0D108BD9-81ED-4DB2-BD59-A6C34878D82A}">
                    <a16:rowId xmlns:a16="http://schemas.microsoft.com/office/drawing/2014/main" val="10005"/>
                  </a:ext>
                </a:extLst>
              </a:tr>
              <a:tr h="401320">
                <a:tc>
                  <a:txBody>
                    <a:bodyPr/>
                    <a:lstStyle/>
                    <a:p>
                      <a:pPr algn="ctr">
                        <a:buNone/>
                      </a:pPr>
                      <a:r>
                        <a:rPr lang="zh-CN" altLang="en-US" sz="1600" dirty="0">
                          <a:latin typeface="微软雅黑" panose="020B0503020204020204" pitchFamily="34" charset="-122"/>
                          <a:ea typeface="微软雅黑" panose="020B0503020204020204" pitchFamily="34" charset="-122"/>
                        </a:rPr>
                        <a:t>产品封闭期</a:t>
                      </a:r>
                    </a:p>
                  </a:txBody>
                  <a:tcPr anchor="ctr">
                    <a:solidFill>
                      <a:schemeClr val="bg1">
                        <a:lumMod val="95000"/>
                      </a:schemeClr>
                    </a:solidFill>
                  </a:tcPr>
                </a:tc>
                <a:tc>
                  <a:txBody>
                    <a:bodyPr/>
                    <a:lstStyle/>
                    <a:p>
                      <a:pPr algn="ctr">
                        <a:buNone/>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产品成立后封闭</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个月，封闭期内不开放申赎</a:t>
                      </a:r>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solidFill>
                      <a:schemeClr val="bg1">
                        <a:lumMod val="95000"/>
                      </a:schemeClr>
                    </a:solidFill>
                  </a:tcPr>
                </a:tc>
                <a:extLst>
                  <a:ext uri="{0D108BD9-81ED-4DB2-BD59-A6C34878D82A}">
                    <a16:rowId xmlns:a16="http://schemas.microsoft.com/office/drawing/2014/main" val="10006"/>
                  </a:ext>
                </a:extLst>
              </a:tr>
              <a:tr h="437627">
                <a:tc>
                  <a:txBody>
                    <a:bodyPr/>
                    <a:lstStyle/>
                    <a:p>
                      <a:pPr algn="ctr">
                        <a:buNone/>
                      </a:pPr>
                      <a:r>
                        <a:rPr lang="zh-CN" altLang="en-US" sz="1600" dirty="0">
                          <a:latin typeface="微软雅黑" panose="020B0503020204020204" pitchFamily="34" charset="-122"/>
                          <a:ea typeface="微软雅黑" panose="020B0503020204020204" pitchFamily="34" charset="-122"/>
                        </a:rPr>
                        <a:t>最低持有期</a:t>
                      </a:r>
                    </a:p>
                  </a:txBody>
                  <a:tcPr anchor="ctr">
                    <a:solidFill>
                      <a:schemeClr val="bg1">
                        <a:lumMod val="95000"/>
                      </a:schemeClr>
                    </a:solidFill>
                  </a:tcPr>
                </a:tc>
                <a:tc>
                  <a:txBody>
                    <a:bodyPr/>
                    <a:lstStyle/>
                    <a:p>
                      <a:pPr algn="ctr">
                        <a:buNone/>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封闭期后每交易所工作日开放申购，每一份额需最低持有满</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182</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自然日后方可发起赎回</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solidFill>
                      <a:schemeClr val="bg1">
                        <a:lumMod val="95000"/>
                      </a:schemeClr>
                    </a:solidFill>
                  </a:tcPr>
                </a:tc>
                <a:extLst>
                  <a:ext uri="{0D108BD9-81ED-4DB2-BD59-A6C34878D82A}">
                    <a16:rowId xmlns:a16="http://schemas.microsoft.com/office/drawing/2014/main" val="2737225959"/>
                  </a:ext>
                </a:extLst>
              </a:tr>
              <a:tr h="437627">
                <a:tc>
                  <a:txBody>
                    <a:bodyPr/>
                    <a:lstStyle/>
                    <a:p>
                      <a:pPr algn="ctr">
                        <a:buNone/>
                      </a:pPr>
                      <a:r>
                        <a:rPr lang="zh-CN" altLang="en-US" sz="1600" dirty="0">
                          <a:latin typeface="微软雅黑" panose="020B0503020204020204" pitchFamily="34" charset="-122"/>
                          <a:ea typeface="微软雅黑" panose="020B0503020204020204" pitchFamily="34" charset="-122"/>
                        </a:rPr>
                        <a:t>业绩比较基准</a:t>
                      </a:r>
                    </a:p>
                  </a:txBody>
                  <a:tcPr anchor="ctr">
                    <a:solidFill>
                      <a:schemeClr val="bg1">
                        <a:lumMod val="95000"/>
                      </a:schemeClr>
                    </a:solidFill>
                  </a:tcPr>
                </a:tc>
                <a:tc>
                  <a:txBody>
                    <a:bodyPr/>
                    <a:lstStyle/>
                    <a:p>
                      <a:pPr algn="ctr">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4.50%×85%+</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中证科创创业</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50</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指数收益率</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×15%</a:t>
                      </a:r>
                    </a:p>
                  </a:txBody>
                  <a:tcPr anchor="ctr">
                    <a:solidFill>
                      <a:schemeClr val="bg1">
                        <a:lumMod val="95000"/>
                      </a:schemeClr>
                    </a:solidFill>
                  </a:tcPr>
                </a:tc>
                <a:extLst>
                  <a:ext uri="{0D108BD9-81ED-4DB2-BD59-A6C34878D82A}">
                    <a16:rowId xmlns:a16="http://schemas.microsoft.com/office/drawing/2014/main" val="10007"/>
                  </a:ext>
                </a:extLst>
              </a:tr>
              <a:tr h="437627">
                <a:tc>
                  <a:txBody>
                    <a:bodyPr/>
                    <a:lstStyle/>
                    <a:p>
                      <a:pPr algn="ctr">
                        <a:buNone/>
                      </a:pPr>
                      <a:r>
                        <a:rPr lang="zh-CN" altLang="en-US" sz="1600" dirty="0">
                          <a:latin typeface="微软雅黑" panose="020B0503020204020204" pitchFamily="34" charset="-122"/>
                          <a:ea typeface="微软雅黑" panose="020B0503020204020204" pitchFamily="34" charset="-122"/>
                        </a:rPr>
                        <a:t>超额业绩报酬</a:t>
                      </a:r>
                    </a:p>
                  </a:txBody>
                  <a:tcPr anchor="ctr">
                    <a:solidFill>
                      <a:schemeClr val="bg1">
                        <a:lumMod val="95000"/>
                      </a:schemeClr>
                    </a:solidFill>
                  </a:tcPr>
                </a:tc>
                <a:tc>
                  <a:txBody>
                    <a:bodyPr/>
                    <a:lstStyle/>
                    <a:p>
                      <a:pPr algn="ctr">
                        <a:buNone/>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本产品不收取超额业绩报酬</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solidFill>
                      <a:schemeClr val="bg1">
                        <a:lumMod val="95000"/>
                      </a:schemeClr>
                    </a:solidFill>
                  </a:tcPr>
                </a:tc>
                <a:extLst>
                  <a:ext uri="{0D108BD9-81ED-4DB2-BD59-A6C34878D82A}">
                    <a16:rowId xmlns:a16="http://schemas.microsoft.com/office/drawing/2014/main" val="10008"/>
                  </a:ext>
                </a:extLst>
              </a:tr>
              <a:tr h="400050">
                <a:tc>
                  <a:txBody>
                    <a:bodyPr/>
                    <a:lstStyle/>
                    <a:p>
                      <a:pPr algn="ctr">
                        <a:buNone/>
                      </a:pPr>
                      <a:r>
                        <a:rPr lang="zh-CN" altLang="en-US" sz="1600">
                          <a:latin typeface="微软雅黑" panose="020B0503020204020204" pitchFamily="34" charset="-122"/>
                          <a:ea typeface="微软雅黑" panose="020B0503020204020204" pitchFamily="34" charset="-122"/>
                        </a:rPr>
                        <a:t>相关费用</a:t>
                      </a:r>
                    </a:p>
                  </a:txBody>
                  <a:tcPr anchor="ctr">
                    <a:solidFill>
                      <a:schemeClr val="bg1">
                        <a:lumMod val="95000"/>
                      </a:schemeClr>
                    </a:solidFill>
                  </a:tcPr>
                </a:tc>
                <a:tc>
                  <a:txBody>
                    <a:bodyPr/>
                    <a:lstStyle/>
                    <a:p>
                      <a:pPr algn="ctr">
                        <a:buNone/>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固定管理费：0.</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60</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年，销售服务费：</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0.40%/</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托管费：0.03%/</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年</a:t>
                      </a:r>
                    </a:p>
                  </a:txBody>
                  <a:tcPr anchor="ctr">
                    <a:solidFill>
                      <a:schemeClr val="bg1">
                        <a:lumMod val="95000"/>
                      </a:schemeClr>
                    </a:solidFill>
                  </a:tcPr>
                </a:tc>
                <a:extLst>
                  <a:ext uri="{0D108BD9-81ED-4DB2-BD59-A6C34878D82A}">
                    <a16:rowId xmlns:a16="http://schemas.microsoft.com/office/drawing/2014/main" val="10009"/>
                  </a:ext>
                </a:extLst>
              </a:tr>
            </a:tbl>
          </a:graphicData>
        </a:graphic>
      </p:graphicFrame>
      <p:sp>
        <p:nvSpPr>
          <p:cNvPr id="7" name="矩形 6"/>
          <p:cNvSpPr/>
          <p:nvPr/>
        </p:nvSpPr>
        <p:spPr>
          <a:xfrm>
            <a:off x="387526" y="671269"/>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灯片编号占位符 64"/>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25381-B7F7-4DFD-A5AF-1FFF34357F98}" type="slidenum">
              <a:rPr kumimoji="0" lang="en-US" altLang="en-US" sz="1800" b="0" i="0" u="none" strike="noStrike" kern="1200" cap="none" spc="0" normalizeH="0" baseline="0" noProof="0" smtClean="0">
                <a:ln>
                  <a:noFill/>
                </a:ln>
                <a:solidFill>
                  <a:prstClr val="black"/>
                </a:solidFill>
                <a:effectLst/>
                <a:uLnTx/>
                <a:uFillTx/>
                <a:latin typeface="Calibri" panose="020F0502020204030204"/>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altLang="en-US" sz="1800" b="0" i="0" u="none" strike="noStrike" kern="1200" cap="none" spc="0" normalizeH="0" baseline="0" noProof="0">
              <a:ln>
                <a:noFill/>
              </a:ln>
              <a:solidFill>
                <a:prstClr val="black"/>
              </a:solidFill>
              <a:effectLst/>
              <a:uLnTx/>
              <a:uFillTx/>
              <a:latin typeface="Calibri" panose="020F0502020204030204"/>
              <a:ea typeface="微软雅黑"/>
              <a:cs typeface="+mn-cs"/>
            </a:endParaRPr>
          </a:p>
        </p:txBody>
      </p:sp>
      <p:sp>
        <p:nvSpPr>
          <p:cNvPr id="2" name="文本框 1"/>
          <p:cNvSpPr txBox="1"/>
          <p:nvPr/>
        </p:nvSpPr>
        <p:spPr>
          <a:xfrm>
            <a:off x="472270" y="808721"/>
            <a:ext cx="1105933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1.2 </a:t>
            </a:r>
            <a:r>
              <a:rPr kumimoji="0" lang="zh-CN" altLang="en-US" sz="24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产品亮点</a:t>
            </a:r>
          </a:p>
        </p:txBody>
      </p:sp>
      <p:sp>
        <p:nvSpPr>
          <p:cNvPr id="44" name="矩形 43"/>
          <p:cNvSpPr/>
          <p:nvPr/>
        </p:nvSpPr>
        <p:spPr>
          <a:xfrm>
            <a:off x="220680" y="762172"/>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sym typeface="+mn-lt"/>
            </a:endParaRPr>
          </a:p>
        </p:txBody>
      </p:sp>
      <p:pic>
        <p:nvPicPr>
          <p:cNvPr id="11" name="图片 1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27825" y="371149"/>
            <a:ext cx="1769325" cy="335290"/>
          </a:xfrm>
          <a:prstGeom prst="rect">
            <a:avLst/>
          </a:prstGeom>
          <a:solidFill>
            <a:schemeClr val="bg1"/>
          </a:solidFill>
        </p:spPr>
      </p:pic>
      <p:sp>
        <p:nvSpPr>
          <p:cNvPr id="4" name="文本框 3"/>
          <p:cNvSpPr txBox="1"/>
          <p:nvPr/>
        </p:nvSpPr>
        <p:spPr>
          <a:xfrm>
            <a:off x="9639935" y="104775"/>
            <a:ext cx="1891665" cy="3378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mn-lt"/>
                <a:ea typeface="微软雅黑"/>
                <a:cs typeface="+mn-cs"/>
              </a:rPr>
              <a:t>内部资料 注意保密</a:t>
            </a:r>
          </a:p>
        </p:txBody>
      </p:sp>
      <p:sp>
        <p:nvSpPr>
          <p:cNvPr id="22" name="TextBox 160"/>
          <p:cNvSpPr txBox="1"/>
          <p:nvPr/>
        </p:nvSpPr>
        <p:spPr>
          <a:xfrm>
            <a:off x="468547" y="1371378"/>
            <a:ext cx="7143061" cy="4963268"/>
          </a:xfrm>
          <a:prstGeom prst="rect">
            <a:avLst/>
          </a:prstGeom>
          <a:solidFill>
            <a:schemeClr val="bg1"/>
          </a:solidFill>
        </p:spPr>
        <p:txBody>
          <a:bodyPr wrap="square" lIns="121908" tIns="60953" rIns="121908" bIns="60953">
            <a:spAutoFit/>
          </a:bodyPr>
          <a:lstStyle/>
          <a:p>
            <a:pPr marL="285750" marR="0" lvl="0" indent="-285750" algn="l" defTabSz="914400" rtl="0" eaLnBrk="1" fontAlgn="auto" latinLnBrk="0" hangingPunct="1">
              <a:lnSpc>
                <a:spcPct val="150000"/>
              </a:lnSpc>
              <a:spcBef>
                <a:spcPts val="0"/>
              </a:spcBef>
              <a:spcAft>
                <a:spcPts val="600"/>
              </a:spcAft>
              <a:buClr>
                <a:srgbClr val="F67E08"/>
              </a:buClr>
              <a:buSzTx/>
              <a:buFont typeface="Wingdings" panose="05000000000000000000" charset="0"/>
              <a:buChar char="ü"/>
              <a:tabLst/>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跟踪指数或精选个股，分享新兴市场红利</a:t>
            </a:r>
            <a:endParaRPr kumimoji="0" lang="en-US" altLang="zh-CN"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0" rtl="0" eaLnBrk="0" fontAlgn="auto" latinLnBrk="0" hangingPunct="0">
              <a:lnSpc>
                <a:spcPct val="150000"/>
              </a:lnSpc>
              <a:spcBef>
                <a:spcPts val="0"/>
              </a:spcBef>
              <a:spcAft>
                <a:spcPts val="600"/>
              </a:spcAft>
              <a:buClr>
                <a:srgbClr val="F67E08"/>
              </a:buClr>
              <a:buSzTx/>
              <a:buFont typeface="Wingdings" panose="05000000000000000000" charset="0"/>
              <a:buNone/>
              <a:tabLst>
                <a:tab pos="266700" algn="l"/>
              </a:tabLst>
              <a:defRPr/>
            </a:pPr>
            <a:r>
              <a:rPr lang="zh-CN" altLang="en-US" sz="1400" dirty="0">
                <a:solidFill>
                  <a:prstClr val="black"/>
                </a:solidFill>
                <a:latin typeface="微软雅黑" panose="020B0503020204020204" pitchFamily="34" charset="-122"/>
                <a:ea typeface="微软雅黑" panose="020B0503020204020204" pitchFamily="34" charset="-122"/>
              </a:rPr>
              <a:t>本产品拟直投</a:t>
            </a:r>
            <a:r>
              <a:rPr lang="zh-CN" altLang="zh-CN" sz="1400" dirty="0">
                <a:solidFill>
                  <a:prstClr val="black"/>
                </a:solidFill>
                <a:latin typeface="微软雅黑" panose="020B0503020204020204" pitchFamily="34" charset="-122"/>
                <a:ea typeface="微软雅黑" panose="020B0503020204020204" pitchFamily="34" charset="-122"/>
              </a:rPr>
              <a:t>指数成分股</a:t>
            </a:r>
            <a:r>
              <a:rPr lang="zh-CN" altLang="en-US" sz="1400" dirty="0">
                <a:solidFill>
                  <a:prstClr val="black"/>
                </a:solidFill>
                <a:latin typeface="微软雅黑" panose="020B0503020204020204" pitchFamily="34" charset="-122"/>
                <a:ea typeface="微软雅黑" panose="020B0503020204020204" pitchFamily="34" charset="-122"/>
              </a:rPr>
              <a:t>，复制中证科创创业</a:t>
            </a:r>
            <a:r>
              <a:rPr lang="en-US" altLang="zh-CN" sz="1400" dirty="0">
                <a:solidFill>
                  <a:prstClr val="black"/>
                </a:solidFill>
                <a:latin typeface="微软雅黑" panose="020B0503020204020204" pitchFamily="34" charset="-122"/>
                <a:ea typeface="微软雅黑" panose="020B0503020204020204" pitchFamily="34" charset="-122"/>
              </a:rPr>
              <a:t>50</a:t>
            </a:r>
            <a:r>
              <a:rPr lang="zh-CN" altLang="en-US" sz="1400" dirty="0">
                <a:solidFill>
                  <a:prstClr val="black"/>
                </a:solidFill>
                <a:latin typeface="微软雅黑" panose="020B0503020204020204" pitchFamily="34" charset="-122"/>
                <a:ea typeface="微软雅黑" panose="020B0503020204020204" pitchFamily="34" charset="-122"/>
              </a:rPr>
              <a:t>指数，或精选主要板块优质个股，跟踪上述指数。</a:t>
            </a:r>
            <a:endParaRPr lang="en-US" altLang="zh-CN" sz="1400" dirty="0">
              <a:solidFill>
                <a:prstClr val="black"/>
              </a:solidFill>
              <a:latin typeface="微软雅黑" panose="020B0503020204020204" pitchFamily="34" charset="-122"/>
              <a:ea typeface="微软雅黑" panose="020B0503020204020204" pitchFamily="34" charset="-122"/>
            </a:endParaRPr>
          </a:p>
          <a:p>
            <a:pPr marL="0" marR="0" lvl="0" indent="0" algn="l" defTabSz="0" rtl="0" eaLnBrk="0" fontAlgn="auto" latinLnBrk="0" hangingPunct="0">
              <a:lnSpc>
                <a:spcPct val="150000"/>
              </a:lnSpc>
              <a:spcBef>
                <a:spcPts val="0"/>
              </a:spcBef>
              <a:spcAft>
                <a:spcPts val="600"/>
              </a:spcAft>
              <a:buClr>
                <a:srgbClr val="F67E08"/>
              </a:buClr>
              <a:buSzTx/>
              <a:buFont typeface="Wingdings" panose="05000000000000000000" charset="0"/>
              <a:buNone/>
              <a:tabLst>
                <a:tab pos="266700" algn="l"/>
              </a:tabLst>
              <a:defRPr/>
            </a:pPr>
            <a:r>
              <a:rPr lang="zh-CN" altLang="en-US" sz="1400" dirty="0">
                <a:solidFill>
                  <a:prstClr val="black"/>
                </a:solidFill>
                <a:latin typeface="微软雅黑" panose="020B0503020204020204" pitchFamily="34" charset="-122"/>
                <a:ea typeface="微软雅黑" panose="020B0503020204020204" pitchFamily="34" charset="-122"/>
              </a:rPr>
              <a:t>降低普通投资者参与科创和创业板的投资门槛。</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marR="0" lvl="0" indent="-285750" algn="l" defTabSz="0" rtl="0" eaLnBrk="0" fontAlgn="auto" latinLnBrk="0" hangingPunct="0">
              <a:lnSpc>
                <a:spcPct val="150000"/>
              </a:lnSpc>
              <a:spcBef>
                <a:spcPts val="0"/>
              </a:spcBef>
              <a:spcAft>
                <a:spcPts val="600"/>
              </a:spcAft>
              <a:buClr>
                <a:srgbClr val="F67E08"/>
              </a:buClr>
              <a:buSzTx/>
              <a:buFont typeface="Wingdings" panose="05000000000000000000" charset="0"/>
              <a:buChar char="ü"/>
              <a:tabLst>
                <a:tab pos="266700" algn="l"/>
              </a:tabLst>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多资产多策略投资策略提升投资体验</a:t>
            </a:r>
            <a:endParaRPr kumimoji="0" lang="en-US" altLang="zh-CN"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R="0" lvl="0" algn="l" defTabSz="0" rtl="0" eaLnBrk="0" fontAlgn="auto" latinLnBrk="0" hangingPunct="0">
              <a:lnSpc>
                <a:spcPct val="150000"/>
              </a:lnSpc>
              <a:spcBef>
                <a:spcPts val="0"/>
              </a:spcBef>
              <a:spcAft>
                <a:spcPts val="600"/>
              </a:spcAft>
              <a:buClr>
                <a:srgbClr val="F67E08"/>
              </a:buClr>
              <a:buSzTx/>
              <a:tabLst>
                <a:tab pos="266700" algn="l"/>
              </a:tabLst>
              <a:defRPr/>
            </a:pPr>
            <a:r>
              <a:rPr lang="zh-CN" altLang="en-US" sz="1400" dirty="0">
                <a:solidFill>
                  <a:prstClr val="black"/>
                </a:solidFill>
                <a:latin typeface="微软雅黑" panose="020B0503020204020204" pitchFamily="34" charset="-122"/>
                <a:ea typeface="微软雅黑" panose="020B0503020204020204" pitchFamily="34" charset="-122"/>
              </a:rPr>
              <a:t>股票</a:t>
            </a:r>
            <a:r>
              <a:rPr lang="zh-CN" altLang="zh-CN" sz="1400" dirty="0">
                <a:solidFill>
                  <a:prstClr val="black"/>
                </a:solidFill>
                <a:latin typeface="微软雅黑" panose="020B0503020204020204" pitchFamily="34" charset="-122"/>
                <a:ea typeface="微软雅黑" panose="020B0503020204020204" pitchFamily="34" charset="-122"/>
              </a:rPr>
              <a:t>投资比例中枢为净资产</a:t>
            </a:r>
            <a:r>
              <a:rPr lang="en-US" altLang="zh-CN" sz="1400" dirty="0">
                <a:solidFill>
                  <a:prstClr val="black"/>
                </a:solidFill>
                <a:latin typeface="微软雅黑" panose="020B0503020204020204" pitchFamily="34" charset="-122"/>
                <a:ea typeface="微软雅黑" panose="020B0503020204020204" pitchFamily="34" charset="-122"/>
              </a:rPr>
              <a:t>15%</a:t>
            </a:r>
            <a:r>
              <a:rPr lang="zh-CN" altLang="en-US" sz="1400" dirty="0">
                <a:solidFill>
                  <a:prstClr val="black"/>
                </a:solidFill>
                <a:latin typeface="微软雅黑" panose="020B0503020204020204" pitchFamily="34" charset="-122"/>
                <a:ea typeface="微软雅黑" panose="020B0503020204020204" pitchFamily="34" charset="-122"/>
              </a:rPr>
              <a:t>。</a:t>
            </a:r>
            <a:r>
              <a:rPr lang="zh-CN" altLang="zh-CN" sz="1400" dirty="0">
                <a:solidFill>
                  <a:prstClr val="black"/>
                </a:solidFill>
                <a:latin typeface="微软雅黑" panose="020B0503020204020204" pitchFamily="34" charset="-122"/>
                <a:ea typeface="微软雅黑" panose="020B0503020204020204" pitchFamily="34" charset="-122"/>
              </a:rPr>
              <a:t>其他资金配置于债券及债券类基金、量化中性、优先股、融券打新等绝对收益属性资产</a:t>
            </a:r>
            <a:r>
              <a:rPr lang="zh-CN" altLang="en-US" sz="1400" dirty="0">
                <a:solidFill>
                  <a:prstClr val="black"/>
                </a:solidFill>
                <a:latin typeface="微软雅黑" panose="020B0503020204020204" pitchFamily="34" charset="-122"/>
                <a:ea typeface="微软雅黑" panose="020B0503020204020204" pitchFamily="34" charset="-122"/>
              </a:rPr>
              <a:t>；</a:t>
            </a:r>
            <a:endParaRPr lang="en-US" altLang="zh-CN" sz="1400" dirty="0">
              <a:solidFill>
                <a:prstClr val="black"/>
              </a:solidFill>
              <a:latin typeface="微软雅黑" panose="020B0503020204020204" pitchFamily="34" charset="-122"/>
              <a:ea typeface="微软雅黑" panose="020B0503020204020204" pitchFamily="34" charset="-122"/>
            </a:endParaRPr>
          </a:p>
          <a:p>
            <a:pPr marR="0" lvl="0" algn="l" defTabSz="0" rtl="0" eaLnBrk="0" fontAlgn="auto" latinLnBrk="0" hangingPunct="0">
              <a:lnSpc>
                <a:spcPct val="150000"/>
              </a:lnSpc>
              <a:spcBef>
                <a:spcPts val="0"/>
              </a:spcBef>
              <a:spcAft>
                <a:spcPts val="600"/>
              </a:spcAft>
              <a:buClr>
                <a:srgbClr val="F67E08"/>
              </a:buClr>
              <a:buSzTx/>
              <a:tabLst>
                <a:tab pos="266700" algn="l"/>
              </a:tabLst>
              <a:defRPr/>
            </a:pPr>
            <a:r>
              <a:rPr lang="zh-CN" altLang="zh-CN" sz="1400" dirty="0">
                <a:solidFill>
                  <a:prstClr val="black"/>
                </a:solidFill>
                <a:latin typeface="微软雅黑" panose="020B0503020204020204" pitchFamily="34" charset="-122"/>
                <a:ea typeface="微软雅黑" panose="020B0503020204020204" pitchFamily="34" charset="-122"/>
              </a:rPr>
              <a:t>在分享新兴产业高增长红利的同时，继续发挥银行理财在固收投资、大类资产配置的优势，通过分散投资降低波动性、提高夏普比</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marR="0" lvl="0" indent="-285750" algn="l" defTabSz="0" rtl="0" eaLnBrk="0" fontAlgn="auto" latinLnBrk="0" hangingPunct="0">
              <a:lnSpc>
                <a:spcPct val="150000"/>
              </a:lnSpc>
              <a:spcBef>
                <a:spcPts val="0"/>
              </a:spcBef>
              <a:spcAft>
                <a:spcPts val="600"/>
              </a:spcAft>
              <a:buClr>
                <a:srgbClr val="F67E08"/>
              </a:buClr>
              <a:buSzTx/>
              <a:buFont typeface="Wingdings" panose="05000000000000000000" charset="0"/>
              <a:buChar char="ü"/>
              <a:tabLst>
                <a:tab pos="266700" algn="l"/>
              </a:tabLst>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投资期限更加灵活</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defTabSz="0" eaLnBrk="0" hangingPunct="0">
              <a:lnSpc>
                <a:spcPct val="150000"/>
              </a:lnSpc>
              <a:spcAft>
                <a:spcPts val="600"/>
              </a:spcAft>
              <a:buClr>
                <a:srgbClr val="F67E08"/>
              </a:buClr>
              <a:tabLst>
                <a:tab pos="266700" algn="l"/>
              </a:tabLst>
              <a:defRPr/>
            </a:pPr>
            <a:r>
              <a:rPr lang="zh-CN" altLang="zh-CN" sz="1400" dirty="0">
                <a:solidFill>
                  <a:prstClr val="black"/>
                </a:solidFill>
                <a:latin typeface="微软雅黑" panose="020B0503020204020204" pitchFamily="34" charset="-122"/>
                <a:ea typeface="微软雅黑" panose="020B0503020204020204" pitchFamily="34" charset="-122"/>
              </a:rPr>
              <a:t>产品封闭期后每日开放申购，丰富混合类产品货架。产品设置</a:t>
            </a:r>
            <a:r>
              <a:rPr lang="en-US" altLang="zh-CN" sz="1400" dirty="0">
                <a:solidFill>
                  <a:prstClr val="black"/>
                </a:solidFill>
                <a:latin typeface="微软雅黑" panose="020B0503020204020204" pitchFamily="34" charset="-122"/>
                <a:ea typeface="微软雅黑" panose="020B0503020204020204" pitchFamily="34" charset="-122"/>
              </a:rPr>
              <a:t>182</a:t>
            </a:r>
            <a:r>
              <a:rPr lang="zh-CN" altLang="zh-CN" sz="1400" dirty="0">
                <a:solidFill>
                  <a:prstClr val="black"/>
                </a:solidFill>
                <a:latin typeface="微软雅黑" panose="020B0503020204020204" pitchFamily="34" charset="-122"/>
                <a:ea typeface="微软雅黑" panose="020B0503020204020204" pitchFamily="34" charset="-122"/>
              </a:rPr>
              <a:t>天最低持有期，最低持有期后每日可赎回，目标为用</a:t>
            </a:r>
            <a:r>
              <a:rPr lang="en-US" altLang="zh-CN" sz="1400" dirty="0">
                <a:solidFill>
                  <a:prstClr val="black"/>
                </a:solidFill>
                <a:latin typeface="微软雅黑" panose="020B0503020204020204" pitchFamily="34" charset="-122"/>
                <a:ea typeface="微软雅黑" panose="020B0503020204020204" pitchFamily="34" charset="-122"/>
              </a:rPr>
              <a:t>26</a:t>
            </a:r>
            <a:r>
              <a:rPr lang="zh-CN" altLang="zh-CN" sz="1400" dirty="0">
                <a:solidFill>
                  <a:prstClr val="black"/>
                </a:solidFill>
                <a:latin typeface="微软雅黑" panose="020B0503020204020204" pitchFamily="34" charset="-122"/>
                <a:ea typeface="微软雅黑" panose="020B0503020204020204" pitchFamily="34" charset="-122"/>
              </a:rPr>
              <a:t>周封闭周期换取较稳定的投资回报，给投资者带来较好的投资体验；此后每日开放赎回，满足投资者流动性需求。</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nvSpPr>
        <p:spPr>
          <a:xfrm>
            <a:off x="8196580" y="1318260"/>
            <a:ext cx="2461260" cy="63055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mn-cs"/>
              </a:rPr>
              <a:t>阳光橙增盈</a:t>
            </a:r>
            <a:r>
              <a:rPr lang="zh-CN" altLang="en-US" b="1" dirty="0">
                <a:solidFill>
                  <a:srgbClr val="FFFFFF"/>
                </a:solidFill>
                <a:latin typeface="微软雅黑" panose="020B0503020204020204" pitchFamily="34" charset="-122"/>
                <a:ea typeface="微软雅黑" panose="020B0503020204020204" pitchFamily="34" charset="-122"/>
              </a:rPr>
              <a:t>双创优选</a:t>
            </a:r>
            <a:endParaRPr kumimoji="0"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8" name="Freeform 8"/>
          <p:cNvSpPr/>
          <p:nvPr>
            <p:custDataLst>
              <p:tags r:id="rId1"/>
            </p:custDataLst>
          </p:nvPr>
        </p:nvSpPr>
        <p:spPr bwMode="auto">
          <a:xfrm>
            <a:off x="7676808" y="2238423"/>
            <a:ext cx="2687436" cy="1517415"/>
          </a:xfrm>
          <a:custGeom>
            <a:avLst/>
            <a:gdLst>
              <a:gd name="T0" fmla="*/ 840 w 840"/>
              <a:gd name="T1" fmla="*/ 474 h 474"/>
              <a:gd name="T2" fmla="*/ 819 w 840"/>
              <a:gd name="T3" fmla="*/ 357 h 474"/>
              <a:gd name="T4" fmla="*/ 803 w 840"/>
              <a:gd name="T5" fmla="*/ 386 h 474"/>
              <a:gd name="T6" fmla="*/ 486 w 840"/>
              <a:gd name="T7" fmla="*/ 181 h 474"/>
              <a:gd name="T8" fmla="*/ 417 w 840"/>
              <a:gd name="T9" fmla="*/ 188 h 474"/>
              <a:gd name="T10" fmla="*/ 209 w 840"/>
              <a:gd name="T11" fmla="*/ 0 h 474"/>
              <a:gd name="T12" fmla="*/ 0 w 840"/>
              <a:gd name="T13" fmla="*/ 209 h 474"/>
              <a:gd name="T14" fmla="*/ 160 w 840"/>
              <a:gd name="T15" fmla="*/ 412 h 474"/>
              <a:gd name="T16" fmla="*/ 174 w 840"/>
              <a:gd name="T17" fmla="*/ 415 h 474"/>
              <a:gd name="T18" fmla="*/ 179 w 840"/>
              <a:gd name="T19" fmla="*/ 405 h 474"/>
              <a:gd name="T20" fmla="*/ 183 w 840"/>
              <a:gd name="T21" fmla="*/ 398 h 474"/>
              <a:gd name="T22" fmla="*/ 186 w 840"/>
              <a:gd name="T23" fmla="*/ 393 h 474"/>
              <a:gd name="T24" fmla="*/ 192 w 840"/>
              <a:gd name="T25" fmla="*/ 383 h 474"/>
              <a:gd name="T26" fmla="*/ 195 w 840"/>
              <a:gd name="T27" fmla="*/ 378 h 474"/>
              <a:gd name="T28" fmla="*/ 199 w 840"/>
              <a:gd name="T29" fmla="*/ 371 h 474"/>
              <a:gd name="T30" fmla="*/ 205 w 840"/>
              <a:gd name="T31" fmla="*/ 363 h 474"/>
              <a:gd name="T32" fmla="*/ 209 w 840"/>
              <a:gd name="T33" fmla="*/ 357 h 474"/>
              <a:gd name="T34" fmla="*/ 213 w 840"/>
              <a:gd name="T35" fmla="*/ 352 h 474"/>
              <a:gd name="T36" fmla="*/ 221 w 840"/>
              <a:gd name="T37" fmla="*/ 343 h 474"/>
              <a:gd name="T38" fmla="*/ 224 w 840"/>
              <a:gd name="T39" fmla="*/ 338 h 474"/>
              <a:gd name="T40" fmla="*/ 229 w 840"/>
              <a:gd name="T41" fmla="*/ 332 h 474"/>
              <a:gd name="T42" fmla="*/ 233 w 840"/>
              <a:gd name="T43" fmla="*/ 328 h 474"/>
              <a:gd name="T44" fmla="*/ 242 w 840"/>
              <a:gd name="T45" fmla="*/ 319 h 474"/>
              <a:gd name="T46" fmla="*/ 245 w 840"/>
              <a:gd name="T47" fmla="*/ 316 h 474"/>
              <a:gd name="T48" fmla="*/ 255 w 840"/>
              <a:gd name="T49" fmla="*/ 306 h 474"/>
              <a:gd name="T50" fmla="*/ 258 w 840"/>
              <a:gd name="T51" fmla="*/ 303 h 474"/>
              <a:gd name="T52" fmla="*/ 265 w 840"/>
              <a:gd name="T53" fmla="*/ 298 h 474"/>
              <a:gd name="T54" fmla="*/ 268 w 840"/>
              <a:gd name="T55" fmla="*/ 296 h 474"/>
              <a:gd name="T56" fmla="*/ 279 w 840"/>
              <a:gd name="T57" fmla="*/ 286 h 474"/>
              <a:gd name="T58" fmla="*/ 282 w 840"/>
              <a:gd name="T59" fmla="*/ 284 h 474"/>
              <a:gd name="T60" fmla="*/ 305 w 840"/>
              <a:gd name="T61" fmla="*/ 268 h 474"/>
              <a:gd name="T62" fmla="*/ 307 w 840"/>
              <a:gd name="T63" fmla="*/ 267 h 474"/>
              <a:gd name="T64" fmla="*/ 322 w 840"/>
              <a:gd name="T65" fmla="*/ 259 h 474"/>
              <a:gd name="T66" fmla="*/ 324 w 840"/>
              <a:gd name="T67" fmla="*/ 258 h 474"/>
              <a:gd name="T68" fmla="*/ 350 w 840"/>
              <a:gd name="T69" fmla="*/ 245 h 474"/>
              <a:gd name="T70" fmla="*/ 351 w 840"/>
              <a:gd name="T71" fmla="*/ 244 h 474"/>
              <a:gd name="T72" fmla="*/ 368 w 840"/>
              <a:gd name="T73" fmla="*/ 237 h 474"/>
              <a:gd name="T74" fmla="*/ 369 w 840"/>
              <a:gd name="T75" fmla="*/ 237 h 474"/>
              <a:gd name="T76" fmla="*/ 397 w 840"/>
              <a:gd name="T77" fmla="*/ 228 h 474"/>
              <a:gd name="T78" fmla="*/ 399 w 840"/>
              <a:gd name="T79" fmla="*/ 227 h 474"/>
              <a:gd name="T80" fmla="*/ 418 w 840"/>
              <a:gd name="T81" fmla="*/ 223 h 474"/>
              <a:gd name="T82" fmla="*/ 492 w 840"/>
              <a:gd name="T83" fmla="*/ 215 h 474"/>
              <a:gd name="T84" fmla="*/ 796 w 840"/>
              <a:gd name="T85" fmla="*/ 389 h 474"/>
              <a:gd name="T86" fmla="*/ 757 w 840"/>
              <a:gd name="T87" fmla="*/ 389 h 474"/>
              <a:gd name="T88" fmla="*/ 840 w 840"/>
              <a:gd name="T89" fmla="*/ 47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0" h="474">
                <a:moveTo>
                  <a:pt x="840" y="474"/>
                </a:moveTo>
                <a:cubicBezTo>
                  <a:pt x="819" y="357"/>
                  <a:pt x="819" y="357"/>
                  <a:pt x="819" y="357"/>
                </a:cubicBezTo>
                <a:cubicBezTo>
                  <a:pt x="803" y="386"/>
                  <a:pt x="803" y="386"/>
                  <a:pt x="803" y="386"/>
                </a:cubicBezTo>
                <a:cubicBezTo>
                  <a:pt x="748" y="265"/>
                  <a:pt x="627" y="181"/>
                  <a:pt x="486" y="181"/>
                </a:cubicBezTo>
                <a:cubicBezTo>
                  <a:pt x="463" y="181"/>
                  <a:pt x="440" y="183"/>
                  <a:pt x="417" y="188"/>
                </a:cubicBezTo>
                <a:cubicBezTo>
                  <a:pt x="407" y="82"/>
                  <a:pt x="318" y="0"/>
                  <a:pt x="209" y="0"/>
                </a:cubicBezTo>
                <a:cubicBezTo>
                  <a:pt x="94" y="0"/>
                  <a:pt x="0" y="93"/>
                  <a:pt x="0" y="209"/>
                </a:cubicBezTo>
                <a:cubicBezTo>
                  <a:pt x="0" y="307"/>
                  <a:pt x="68" y="389"/>
                  <a:pt x="160" y="412"/>
                </a:cubicBezTo>
                <a:cubicBezTo>
                  <a:pt x="164" y="413"/>
                  <a:pt x="169" y="414"/>
                  <a:pt x="174" y="415"/>
                </a:cubicBezTo>
                <a:cubicBezTo>
                  <a:pt x="176" y="411"/>
                  <a:pt x="177" y="408"/>
                  <a:pt x="179" y="405"/>
                </a:cubicBezTo>
                <a:cubicBezTo>
                  <a:pt x="180" y="403"/>
                  <a:pt x="181" y="401"/>
                  <a:pt x="183" y="398"/>
                </a:cubicBezTo>
                <a:cubicBezTo>
                  <a:pt x="184" y="397"/>
                  <a:pt x="185" y="395"/>
                  <a:pt x="186" y="393"/>
                </a:cubicBezTo>
                <a:cubicBezTo>
                  <a:pt x="188" y="390"/>
                  <a:pt x="190" y="386"/>
                  <a:pt x="192" y="383"/>
                </a:cubicBezTo>
                <a:cubicBezTo>
                  <a:pt x="193" y="381"/>
                  <a:pt x="194" y="380"/>
                  <a:pt x="195" y="378"/>
                </a:cubicBezTo>
                <a:cubicBezTo>
                  <a:pt x="196" y="376"/>
                  <a:pt x="198" y="374"/>
                  <a:pt x="199" y="371"/>
                </a:cubicBezTo>
                <a:cubicBezTo>
                  <a:pt x="201" y="369"/>
                  <a:pt x="203" y="366"/>
                  <a:pt x="205" y="363"/>
                </a:cubicBezTo>
                <a:cubicBezTo>
                  <a:pt x="206" y="361"/>
                  <a:pt x="208" y="359"/>
                  <a:pt x="209" y="357"/>
                </a:cubicBezTo>
                <a:cubicBezTo>
                  <a:pt x="211" y="355"/>
                  <a:pt x="212" y="354"/>
                  <a:pt x="213" y="352"/>
                </a:cubicBezTo>
                <a:cubicBezTo>
                  <a:pt x="215" y="349"/>
                  <a:pt x="218" y="346"/>
                  <a:pt x="221" y="343"/>
                </a:cubicBezTo>
                <a:cubicBezTo>
                  <a:pt x="222" y="341"/>
                  <a:pt x="223" y="340"/>
                  <a:pt x="224" y="338"/>
                </a:cubicBezTo>
                <a:cubicBezTo>
                  <a:pt x="226" y="336"/>
                  <a:pt x="228" y="334"/>
                  <a:pt x="229" y="332"/>
                </a:cubicBezTo>
                <a:cubicBezTo>
                  <a:pt x="231" y="331"/>
                  <a:pt x="232" y="330"/>
                  <a:pt x="233" y="328"/>
                </a:cubicBezTo>
                <a:cubicBezTo>
                  <a:pt x="236" y="325"/>
                  <a:pt x="239" y="322"/>
                  <a:pt x="242" y="319"/>
                </a:cubicBezTo>
                <a:cubicBezTo>
                  <a:pt x="243" y="318"/>
                  <a:pt x="244" y="317"/>
                  <a:pt x="245" y="316"/>
                </a:cubicBezTo>
                <a:cubicBezTo>
                  <a:pt x="249" y="312"/>
                  <a:pt x="252" y="309"/>
                  <a:pt x="255" y="306"/>
                </a:cubicBezTo>
                <a:cubicBezTo>
                  <a:pt x="256" y="305"/>
                  <a:pt x="257" y="304"/>
                  <a:pt x="258" y="303"/>
                </a:cubicBezTo>
                <a:cubicBezTo>
                  <a:pt x="261" y="301"/>
                  <a:pt x="263" y="300"/>
                  <a:pt x="265" y="298"/>
                </a:cubicBezTo>
                <a:cubicBezTo>
                  <a:pt x="266" y="297"/>
                  <a:pt x="267" y="296"/>
                  <a:pt x="268" y="296"/>
                </a:cubicBezTo>
                <a:cubicBezTo>
                  <a:pt x="271" y="292"/>
                  <a:pt x="275" y="289"/>
                  <a:pt x="279" y="286"/>
                </a:cubicBezTo>
                <a:cubicBezTo>
                  <a:pt x="280" y="285"/>
                  <a:pt x="281" y="285"/>
                  <a:pt x="282" y="284"/>
                </a:cubicBezTo>
                <a:cubicBezTo>
                  <a:pt x="290" y="279"/>
                  <a:pt x="297" y="273"/>
                  <a:pt x="305" y="268"/>
                </a:cubicBezTo>
                <a:cubicBezTo>
                  <a:pt x="306" y="268"/>
                  <a:pt x="306" y="268"/>
                  <a:pt x="307" y="267"/>
                </a:cubicBezTo>
                <a:cubicBezTo>
                  <a:pt x="312" y="264"/>
                  <a:pt x="317" y="261"/>
                  <a:pt x="322" y="259"/>
                </a:cubicBezTo>
                <a:cubicBezTo>
                  <a:pt x="322" y="258"/>
                  <a:pt x="323" y="258"/>
                  <a:pt x="324" y="258"/>
                </a:cubicBezTo>
                <a:cubicBezTo>
                  <a:pt x="332" y="253"/>
                  <a:pt x="341" y="249"/>
                  <a:pt x="350" y="245"/>
                </a:cubicBezTo>
                <a:cubicBezTo>
                  <a:pt x="350" y="245"/>
                  <a:pt x="350" y="244"/>
                  <a:pt x="351" y="244"/>
                </a:cubicBezTo>
                <a:cubicBezTo>
                  <a:pt x="357" y="242"/>
                  <a:pt x="362" y="239"/>
                  <a:pt x="368" y="237"/>
                </a:cubicBezTo>
                <a:cubicBezTo>
                  <a:pt x="368" y="237"/>
                  <a:pt x="369" y="237"/>
                  <a:pt x="369" y="237"/>
                </a:cubicBezTo>
                <a:cubicBezTo>
                  <a:pt x="378" y="234"/>
                  <a:pt x="388" y="230"/>
                  <a:pt x="397" y="228"/>
                </a:cubicBezTo>
                <a:cubicBezTo>
                  <a:pt x="398" y="228"/>
                  <a:pt x="398" y="228"/>
                  <a:pt x="399" y="227"/>
                </a:cubicBezTo>
                <a:cubicBezTo>
                  <a:pt x="405" y="226"/>
                  <a:pt x="411" y="224"/>
                  <a:pt x="418" y="223"/>
                </a:cubicBezTo>
                <a:cubicBezTo>
                  <a:pt x="442" y="218"/>
                  <a:pt x="466" y="215"/>
                  <a:pt x="492" y="215"/>
                </a:cubicBezTo>
                <a:cubicBezTo>
                  <a:pt x="621" y="215"/>
                  <a:pt x="735" y="285"/>
                  <a:pt x="796" y="389"/>
                </a:cubicBezTo>
                <a:cubicBezTo>
                  <a:pt x="757" y="389"/>
                  <a:pt x="757" y="389"/>
                  <a:pt x="757" y="389"/>
                </a:cubicBezTo>
                <a:lnTo>
                  <a:pt x="840" y="474"/>
                </a:lnTo>
                <a:close/>
              </a:path>
            </a:pathLst>
          </a:custGeom>
          <a:solidFill>
            <a:srgbClr val="4F81BD"/>
          </a:solidFill>
          <a:ln>
            <a:noFill/>
          </a:ln>
        </p:spPr>
        <p:txBody>
          <a:bodyPr wrap="square" lIns="90000" tIns="46800" rIns="90000" bIns="4680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90" b="0" i="0" u="none" strike="noStrike" kern="1200" cap="none" spc="0" normalizeH="0" baseline="0" noProof="0" dirty="0">
              <a:ln>
                <a:noFill/>
              </a:ln>
              <a:solidFill>
                <a:srgbClr val="FDFDFD"/>
              </a:solidFill>
              <a:effectLst/>
              <a:uLnTx/>
              <a:uFillTx/>
              <a:latin typeface="+mn-lt"/>
              <a:ea typeface="微软雅黑"/>
              <a:cs typeface="+mn-cs"/>
            </a:endParaRPr>
          </a:p>
        </p:txBody>
      </p:sp>
      <p:sp>
        <p:nvSpPr>
          <p:cNvPr id="29" name="Freeform 9"/>
          <p:cNvSpPr/>
          <p:nvPr>
            <p:custDataLst>
              <p:tags r:id="rId2"/>
            </p:custDataLst>
          </p:nvPr>
        </p:nvSpPr>
        <p:spPr bwMode="auto">
          <a:xfrm>
            <a:off x="9743265" y="2234942"/>
            <a:ext cx="1530708" cy="2686799"/>
          </a:xfrm>
          <a:custGeom>
            <a:avLst/>
            <a:gdLst>
              <a:gd name="T0" fmla="*/ 0 w 478"/>
              <a:gd name="T1" fmla="*/ 839 h 839"/>
              <a:gd name="T2" fmla="*/ 117 w 478"/>
              <a:gd name="T3" fmla="*/ 818 h 839"/>
              <a:gd name="T4" fmla="*/ 88 w 478"/>
              <a:gd name="T5" fmla="*/ 802 h 839"/>
              <a:gd name="T6" fmla="*/ 295 w 478"/>
              <a:gd name="T7" fmla="*/ 487 h 839"/>
              <a:gd name="T8" fmla="*/ 288 w 478"/>
              <a:gd name="T9" fmla="*/ 418 h 839"/>
              <a:gd name="T10" fmla="*/ 477 w 478"/>
              <a:gd name="T11" fmla="*/ 211 h 839"/>
              <a:gd name="T12" fmla="*/ 269 w 478"/>
              <a:gd name="T13" fmla="*/ 1 h 839"/>
              <a:gd name="T14" fmla="*/ 66 w 478"/>
              <a:gd name="T15" fmla="*/ 159 h 839"/>
              <a:gd name="T16" fmla="*/ 62 w 478"/>
              <a:gd name="T17" fmla="*/ 174 h 839"/>
              <a:gd name="T18" fmla="*/ 72 w 478"/>
              <a:gd name="T19" fmla="*/ 178 h 839"/>
              <a:gd name="T20" fmla="*/ 79 w 478"/>
              <a:gd name="T21" fmla="*/ 182 h 839"/>
              <a:gd name="T22" fmla="*/ 84 w 478"/>
              <a:gd name="T23" fmla="*/ 185 h 839"/>
              <a:gd name="T24" fmla="*/ 94 w 478"/>
              <a:gd name="T25" fmla="*/ 191 h 839"/>
              <a:gd name="T26" fmla="*/ 99 w 478"/>
              <a:gd name="T27" fmla="*/ 194 h 839"/>
              <a:gd name="T28" fmla="*/ 106 w 478"/>
              <a:gd name="T29" fmla="*/ 198 h 839"/>
              <a:gd name="T30" fmla="*/ 114 w 478"/>
              <a:gd name="T31" fmla="*/ 204 h 839"/>
              <a:gd name="T32" fmla="*/ 120 w 478"/>
              <a:gd name="T33" fmla="*/ 209 h 839"/>
              <a:gd name="T34" fmla="*/ 125 w 478"/>
              <a:gd name="T35" fmla="*/ 212 h 839"/>
              <a:gd name="T36" fmla="*/ 134 w 478"/>
              <a:gd name="T37" fmla="*/ 220 h 839"/>
              <a:gd name="T38" fmla="*/ 139 w 478"/>
              <a:gd name="T39" fmla="*/ 224 h 839"/>
              <a:gd name="T40" fmla="*/ 145 w 478"/>
              <a:gd name="T41" fmla="*/ 229 h 839"/>
              <a:gd name="T42" fmla="*/ 148 w 478"/>
              <a:gd name="T43" fmla="*/ 233 h 839"/>
              <a:gd name="T44" fmla="*/ 158 w 478"/>
              <a:gd name="T45" fmla="*/ 242 h 839"/>
              <a:gd name="T46" fmla="*/ 161 w 478"/>
              <a:gd name="T47" fmla="*/ 245 h 839"/>
              <a:gd name="T48" fmla="*/ 171 w 478"/>
              <a:gd name="T49" fmla="*/ 255 h 839"/>
              <a:gd name="T50" fmla="*/ 173 w 478"/>
              <a:gd name="T51" fmla="*/ 258 h 839"/>
              <a:gd name="T52" fmla="*/ 179 w 478"/>
              <a:gd name="T53" fmla="*/ 265 h 839"/>
              <a:gd name="T54" fmla="*/ 181 w 478"/>
              <a:gd name="T55" fmla="*/ 267 h 839"/>
              <a:gd name="T56" fmla="*/ 190 w 478"/>
              <a:gd name="T57" fmla="*/ 279 h 839"/>
              <a:gd name="T58" fmla="*/ 193 w 478"/>
              <a:gd name="T59" fmla="*/ 282 h 839"/>
              <a:gd name="T60" fmla="*/ 208 w 478"/>
              <a:gd name="T61" fmla="*/ 305 h 839"/>
              <a:gd name="T62" fmla="*/ 209 w 478"/>
              <a:gd name="T63" fmla="*/ 307 h 839"/>
              <a:gd name="T64" fmla="*/ 218 w 478"/>
              <a:gd name="T65" fmla="*/ 322 h 839"/>
              <a:gd name="T66" fmla="*/ 219 w 478"/>
              <a:gd name="T67" fmla="*/ 324 h 839"/>
              <a:gd name="T68" fmla="*/ 231 w 478"/>
              <a:gd name="T69" fmla="*/ 350 h 839"/>
              <a:gd name="T70" fmla="*/ 232 w 478"/>
              <a:gd name="T71" fmla="*/ 351 h 839"/>
              <a:gd name="T72" fmla="*/ 239 w 478"/>
              <a:gd name="T73" fmla="*/ 368 h 839"/>
              <a:gd name="T74" fmla="*/ 239 w 478"/>
              <a:gd name="T75" fmla="*/ 369 h 839"/>
              <a:gd name="T76" fmla="*/ 248 w 478"/>
              <a:gd name="T77" fmla="*/ 397 h 839"/>
              <a:gd name="T78" fmla="*/ 249 w 478"/>
              <a:gd name="T79" fmla="*/ 399 h 839"/>
              <a:gd name="T80" fmla="*/ 253 w 478"/>
              <a:gd name="T81" fmla="*/ 418 h 839"/>
              <a:gd name="T82" fmla="*/ 261 w 478"/>
              <a:gd name="T83" fmla="*/ 492 h 839"/>
              <a:gd name="T84" fmla="*/ 85 w 478"/>
              <a:gd name="T85" fmla="*/ 795 h 839"/>
              <a:gd name="T86" fmla="*/ 85 w 478"/>
              <a:gd name="T87" fmla="*/ 757 h 839"/>
              <a:gd name="T88" fmla="*/ 0 w 478"/>
              <a:gd name="T89" fmla="*/ 839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8" h="839">
                <a:moveTo>
                  <a:pt x="0" y="839"/>
                </a:moveTo>
                <a:cubicBezTo>
                  <a:pt x="117" y="818"/>
                  <a:pt x="117" y="818"/>
                  <a:pt x="117" y="818"/>
                </a:cubicBezTo>
                <a:cubicBezTo>
                  <a:pt x="88" y="802"/>
                  <a:pt x="88" y="802"/>
                  <a:pt x="88" y="802"/>
                </a:cubicBezTo>
                <a:cubicBezTo>
                  <a:pt x="210" y="748"/>
                  <a:pt x="294" y="628"/>
                  <a:pt x="295" y="487"/>
                </a:cubicBezTo>
                <a:cubicBezTo>
                  <a:pt x="295" y="463"/>
                  <a:pt x="293" y="440"/>
                  <a:pt x="288" y="418"/>
                </a:cubicBezTo>
                <a:cubicBezTo>
                  <a:pt x="394" y="408"/>
                  <a:pt x="477" y="319"/>
                  <a:pt x="477" y="211"/>
                </a:cubicBezTo>
                <a:cubicBezTo>
                  <a:pt x="478" y="95"/>
                  <a:pt x="385" y="1"/>
                  <a:pt x="269" y="1"/>
                </a:cubicBezTo>
                <a:cubicBezTo>
                  <a:pt x="171" y="0"/>
                  <a:pt x="88" y="68"/>
                  <a:pt x="66" y="159"/>
                </a:cubicBezTo>
                <a:cubicBezTo>
                  <a:pt x="64" y="164"/>
                  <a:pt x="63" y="169"/>
                  <a:pt x="62" y="174"/>
                </a:cubicBezTo>
                <a:cubicBezTo>
                  <a:pt x="66" y="175"/>
                  <a:pt x="69" y="177"/>
                  <a:pt x="72" y="178"/>
                </a:cubicBezTo>
                <a:cubicBezTo>
                  <a:pt x="74" y="180"/>
                  <a:pt x="76" y="181"/>
                  <a:pt x="79" y="182"/>
                </a:cubicBezTo>
                <a:cubicBezTo>
                  <a:pt x="80" y="183"/>
                  <a:pt x="82" y="184"/>
                  <a:pt x="84" y="185"/>
                </a:cubicBezTo>
                <a:cubicBezTo>
                  <a:pt x="87" y="187"/>
                  <a:pt x="91" y="189"/>
                  <a:pt x="94" y="191"/>
                </a:cubicBezTo>
                <a:cubicBezTo>
                  <a:pt x="96" y="192"/>
                  <a:pt x="97" y="193"/>
                  <a:pt x="99" y="194"/>
                </a:cubicBezTo>
                <a:cubicBezTo>
                  <a:pt x="101" y="196"/>
                  <a:pt x="103" y="197"/>
                  <a:pt x="106" y="198"/>
                </a:cubicBezTo>
                <a:cubicBezTo>
                  <a:pt x="108" y="200"/>
                  <a:pt x="111" y="202"/>
                  <a:pt x="114" y="204"/>
                </a:cubicBezTo>
                <a:cubicBezTo>
                  <a:pt x="116" y="206"/>
                  <a:pt x="118" y="207"/>
                  <a:pt x="120" y="209"/>
                </a:cubicBezTo>
                <a:cubicBezTo>
                  <a:pt x="122" y="210"/>
                  <a:pt x="123" y="211"/>
                  <a:pt x="125" y="212"/>
                </a:cubicBezTo>
                <a:cubicBezTo>
                  <a:pt x="128" y="215"/>
                  <a:pt x="131" y="218"/>
                  <a:pt x="134" y="220"/>
                </a:cubicBezTo>
                <a:cubicBezTo>
                  <a:pt x="136" y="221"/>
                  <a:pt x="137" y="223"/>
                  <a:pt x="139" y="224"/>
                </a:cubicBezTo>
                <a:cubicBezTo>
                  <a:pt x="141" y="226"/>
                  <a:pt x="143" y="227"/>
                  <a:pt x="145" y="229"/>
                </a:cubicBezTo>
                <a:cubicBezTo>
                  <a:pt x="146" y="230"/>
                  <a:pt x="147" y="231"/>
                  <a:pt x="148" y="233"/>
                </a:cubicBezTo>
                <a:cubicBezTo>
                  <a:pt x="152" y="236"/>
                  <a:pt x="155" y="239"/>
                  <a:pt x="158" y="242"/>
                </a:cubicBezTo>
                <a:cubicBezTo>
                  <a:pt x="159" y="243"/>
                  <a:pt x="160" y="244"/>
                  <a:pt x="161" y="245"/>
                </a:cubicBezTo>
                <a:cubicBezTo>
                  <a:pt x="164" y="248"/>
                  <a:pt x="168" y="252"/>
                  <a:pt x="171" y="255"/>
                </a:cubicBezTo>
                <a:cubicBezTo>
                  <a:pt x="172" y="256"/>
                  <a:pt x="172" y="257"/>
                  <a:pt x="173" y="258"/>
                </a:cubicBezTo>
                <a:cubicBezTo>
                  <a:pt x="175" y="260"/>
                  <a:pt x="177" y="263"/>
                  <a:pt x="179" y="265"/>
                </a:cubicBezTo>
                <a:cubicBezTo>
                  <a:pt x="180" y="266"/>
                  <a:pt x="180" y="267"/>
                  <a:pt x="181" y="267"/>
                </a:cubicBezTo>
                <a:cubicBezTo>
                  <a:pt x="184" y="271"/>
                  <a:pt x="187" y="275"/>
                  <a:pt x="190" y="279"/>
                </a:cubicBezTo>
                <a:cubicBezTo>
                  <a:pt x="191" y="280"/>
                  <a:pt x="192" y="281"/>
                  <a:pt x="193" y="282"/>
                </a:cubicBezTo>
                <a:cubicBezTo>
                  <a:pt x="198" y="290"/>
                  <a:pt x="203" y="297"/>
                  <a:pt x="208" y="305"/>
                </a:cubicBezTo>
                <a:cubicBezTo>
                  <a:pt x="208" y="306"/>
                  <a:pt x="209" y="306"/>
                  <a:pt x="209" y="307"/>
                </a:cubicBezTo>
                <a:cubicBezTo>
                  <a:pt x="212" y="312"/>
                  <a:pt x="215" y="317"/>
                  <a:pt x="218" y="322"/>
                </a:cubicBezTo>
                <a:cubicBezTo>
                  <a:pt x="218" y="322"/>
                  <a:pt x="218" y="323"/>
                  <a:pt x="219" y="324"/>
                </a:cubicBezTo>
                <a:cubicBezTo>
                  <a:pt x="223" y="332"/>
                  <a:pt x="228" y="341"/>
                  <a:pt x="231" y="350"/>
                </a:cubicBezTo>
                <a:cubicBezTo>
                  <a:pt x="232" y="350"/>
                  <a:pt x="232" y="351"/>
                  <a:pt x="232" y="351"/>
                </a:cubicBezTo>
                <a:cubicBezTo>
                  <a:pt x="234" y="357"/>
                  <a:pt x="237" y="362"/>
                  <a:pt x="239" y="368"/>
                </a:cubicBezTo>
                <a:cubicBezTo>
                  <a:pt x="239" y="369"/>
                  <a:pt x="239" y="369"/>
                  <a:pt x="239" y="369"/>
                </a:cubicBezTo>
                <a:cubicBezTo>
                  <a:pt x="243" y="378"/>
                  <a:pt x="246" y="388"/>
                  <a:pt x="248" y="397"/>
                </a:cubicBezTo>
                <a:cubicBezTo>
                  <a:pt x="248" y="398"/>
                  <a:pt x="249" y="398"/>
                  <a:pt x="249" y="399"/>
                </a:cubicBezTo>
                <a:cubicBezTo>
                  <a:pt x="250" y="405"/>
                  <a:pt x="252" y="412"/>
                  <a:pt x="253" y="418"/>
                </a:cubicBezTo>
                <a:cubicBezTo>
                  <a:pt x="258" y="442"/>
                  <a:pt x="261" y="467"/>
                  <a:pt x="261" y="492"/>
                </a:cubicBezTo>
                <a:cubicBezTo>
                  <a:pt x="260" y="622"/>
                  <a:pt x="190" y="734"/>
                  <a:pt x="85" y="795"/>
                </a:cubicBezTo>
                <a:cubicBezTo>
                  <a:pt x="85" y="757"/>
                  <a:pt x="85" y="757"/>
                  <a:pt x="85" y="757"/>
                </a:cubicBezTo>
                <a:lnTo>
                  <a:pt x="0" y="839"/>
                </a:lnTo>
                <a:close/>
              </a:path>
            </a:pathLst>
          </a:custGeom>
          <a:solidFill>
            <a:srgbClr val="C0504D"/>
          </a:solidFill>
          <a:ln>
            <a:noFill/>
          </a:ln>
        </p:spPr>
        <p:txBody>
          <a:bodyPr wrap="square" lIns="90000" tIns="46800" rIns="90000" bIns="4680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90" b="0" i="0" u="none" strike="noStrike" kern="1200" cap="none" spc="0" normalizeH="0" baseline="0" noProof="0">
              <a:ln>
                <a:noFill/>
              </a:ln>
              <a:solidFill>
                <a:srgbClr val="FDFDFD"/>
              </a:solidFill>
              <a:effectLst/>
              <a:uLnTx/>
              <a:uFillTx/>
              <a:latin typeface="+mn-lt"/>
              <a:ea typeface="微软雅黑"/>
              <a:cs typeface="+mn-cs"/>
            </a:endParaRPr>
          </a:p>
        </p:txBody>
      </p:sp>
      <p:sp>
        <p:nvSpPr>
          <p:cNvPr id="30" name="Freeform 10"/>
          <p:cNvSpPr/>
          <p:nvPr>
            <p:custDataLst>
              <p:tags r:id="rId3"/>
            </p:custDataLst>
          </p:nvPr>
        </p:nvSpPr>
        <p:spPr bwMode="auto">
          <a:xfrm>
            <a:off x="8556967" y="4434499"/>
            <a:ext cx="2725704" cy="1456509"/>
          </a:xfrm>
          <a:custGeom>
            <a:avLst/>
            <a:gdLst>
              <a:gd name="T0" fmla="*/ 0 w 852"/>
              <a:gd name="T1" fmla="*/ 0 h 455"/>
              <a:gd name="T2" fmla="*/ 25 w 852"/>
              <a:gd name="T3" fmla="*/ 115 h 455"/>
              <a:gd name="T4" fmla="*/ 40 w 852"/>
              <a:gd name="T5" fmla="*/ 87 h 455"/>
              <a:gd name="T6" fmla="*/ 364 w 852"/>
              <a:gd name="T7" fmla="*/ 280 h 455"/>
              <a:gd name="T8" fmla="*/ 432 w 852"/>
              <a:gd name="T9" fmla="*/ 271 h 455"/>
              <a:gd name="T10" fmla="*/ 647 w 852"/>
              <a:gd name="T11" fmla="*/ 451 h 455"/>
              <a:gd name="T12" fmla="*/ 848 w 852"/>
              <a:gd name="T13" fmla="*/ 235 h 455"/>
              <a:gd name="T14" fmla="*/ 682 w 852"/>
              <a:gd name="T15" fmla="*/ 38 h 455"/>
              <a:gd name="T16" fmla="*/ 667 w 852"/>
              <a:gd name="T17" fmla="*/ 35 h 455"/>
              <a:gd name="T18" fmla="*/ 662 w 852"/>
              <a:gd name="T19" fmla="*/ 45 h 455"/>
              <a:gd name="T20" fmla="*/ 659 w 852"/>
              <a:gd name="T21" fmla="*/ 52 h 455"/>
              <a:gd name="T22" fmla="*/ 656 w 852"/>
              <a:gd name="T23" fmla="*/ 57 h 455"/>
              <a:gd name="T24" fmla="*/ 651 w 852"/>
              <a:gd name="T25" fmla="*/ 67 h 455"/>
              <a:gd name="T26" fmla="*/ 648 w 852"/>
              <a:gd name="T27" fmla="*/ 73 h 455"/>
              <a:gd name="T28" fmla="*/ 644 w 852"/>
              <a:gd name="T29" fmla="*/ 79 h 455"/>
              <a:gd name="T30" fmla="*/ 638 w 852"/>
              <a:gd name="T31" fmla="*/ 88 h 455"/>
              <a:gd name="T32" fmla="*/ 634 w 852"/>
              <a:gd name="T33" fmla="*/ 94 h 455"/>
              <a:gd name="T34" fmla="*/ 631 w 852"/>
              <a:gd name="T35" fmla="*/ 99 h 455"/>
              <a:gd name="T36" fmla="*/ 623 w 852"/>
              <a:gd name="T37" fmla="*/ 109 h 455"/>
              <a:gd name="T38" fmla="*/ 620 w 852"/>
              <a:gd name="T39" fmla="*/ 113 h 455"/>
              <a:gd name="T40" fmla="*/ 615 w 852"/>
              <a:gd name="T41" fmla="*/ 119 h 455"/>
              <a:gd name="T42" fmla="*/ 611 w 852"/>
              <a:gd name="T43" fmla="*/ 123 h 455"/>
              <a:gd name="T44" fmla="*/ 603 w 852"/>
              <a:gd name="T45" fmla="*/ 133 h 455"/>
              <a:gd name="T46" fmla="*/ 600 w 852"/>
              <a:gd name="T47" fmla="*/ 137 h 455"/>
              <a:gd name="T48" fmla="*/ 590 w 852"/>
              <a:gd name="T49" fmla="*/ 147 h 455"/>
              <a:gd name="T50" fmla="*/ 587 w 852"/>
              <a:gd name="T51" fmla="*/ 149 h 455"/>
              <a:gd name="T52" fmla="*/ 581 w 852"/>
              <a:gd name="T53" fmla="*/ 155 h 455"/>
              <a:gd name="T54" fmla="*/ 578 w 852"/>
              <a:gd name="T55" fmla="*/ 157 h 455"/>
              <a:gd name="T56" fmla="*/ 566 w 852"/>
              <a:gd name="T57" fmla="*/ 167 h 455"/>
              <a:gd name="T58" fmla="*/ 564 w 852"/>
              <a:gd name="T59" fmla="*/ 170 h 455"/>
              <a:gd name="T60" fmla="*/ 541 w 852"/>
              <a:gd name="T61" fmla="*/ 186 h 455"/>
              <a:gd name="T62" fmla="*/ 540 w 852"/>
              <a:gd name="T63" fmla="*/ 187 h 455"/>
              <a:gd name="T64" fmla="*/ 525 w 852"/>
              <a:gd name="T65" fmla="*/ 196 h 455"/>
              <a:gd name="T66" fmla="*/ 523 w 852"/>
              <a:gd name="T67" fmla="*/ 197 h 455"/>
              <a:gd name="T68" fmla="*/ 498 w 852"/>
              <a:gd name="T69" fmla="*/ 211 h 455"/>
              <a:gd name="T70" fmla="*/ 497 w 852"/>
              <a:gd name="T71" fmla="*/ 212 h 455"/>
              <a:gd name="T72" fmla="*/ 480 w 852"/>
              <a:gd name="T73" fmla="*/ 219 h 455"/>
              <a:gd name="T74" fmla="*/ 479 w 852"/>
              <a:gd name="T75" fmla="*/ 220 h 455"/>
              <a:gd name="T76" fmla="*/ 451 w 852"/>
              <a:gd name="T77" fmla="*/ 230 h 455"/>
              <a:gd name="T78" fmla="*/ 449 w 852"/>
              <a:gd name="T79" fmla="*/ 230 h 455"/>
              <a:gd name="T80" fmla="*/ 430 w 852"/>
              <a:gd name="T81" fmla="*/ 236 h 455"/>
              <a:gd name="T82" fmla="*/ 357 w 852"/>
              <a:gd name="T83" fmla="*/ 246 h 455"/>
              <a:gd name="T84" fmla="*/ 47 w 852"/>
              <a:gd name="T85" fmla="*/ 83 h 455"/>
              <a:gd name="T86" fmla="*/ 85 w 852"/>
              <a:gd name="T87" fmla="*/ 82 h 455"/>
              <a:gd name="T88" fmla="*/ 0 w 852"/>
              <a:gd name="T89"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52" h="455">
                <a:moveTo>
                  <a:pt x="0" y="0"/>
                </a:moveTo>
                <a:cubicBezTo>
                  <a:pt x="25" y="115"/>
                  <a:pt x="25" y="115"/>
                  <a:pt x="25" y="115"/>
                </a:cubicBezTo>
                <a:cubicBezTo>
                  <a:pt x="40" y="87"/>
                  <a:pt x="40" y="87"/>
                  <a:pt x="40" y="87"/>
                </a:cubicBezTo>
                <a:cubicBezTo>
                  <a:pt x="98" y="205"/>
                  <a:pt x="223" y="285"/>
                  <a:pt x="364" y="280"/>
                </a:cubicBezTo>
                <a:cubicBezTo>
                  <a:pt x="387" y="279"/>
                  <a:pt x="410" y="276"/>
                  <a:pt x="432" y="271"/>
                </a:cubicBezTo>
                <a:cubicBezTo>
                  <a:pt x="447" y="376"/>
                  <a:pt x="539" y="455"/>
                  <a:pt x="647" y="451"/>
                </a:cubicBezTo>
                <a:cubicBezTo>
                  <a:pt x="762" y="447"/>
                  <a:pt x="852" y="350"/>
                  <a:pt x="848" y="235"/>
                </a:cubicBezTo>
                <a:cubicBezTo>
                  <a:pt x="845" y="137"/>
                  <a:pt x="774" y="57"/>
                  <a:pt x="682" y="38"/>
                </a:cubicBezTo>
                <a:cubicBezTo>
                  <a:pt x="677" y="37"/>
                  <a:pt x="672" y="36"/>
                  <a:pt x="667" y="35"/>
                </a:cubicBezTo>
                <a:cubicBezTo>
                  <a:pt x="665" y="38"/>
                  <a:pt x="664" y="42"/>
                  <a:pt x="662" y="45"/>
                </a:cubicBezTo>
                <a:cubicBezTo>
                  <a:pt x="661" y="47"/>
                  <a:pt x="660" y="49"/>
                  <a:pt x="659" y="52"/>
                </a:cubicBezTo>
                <a:cubicBezTo>
                  <a:pt x="658" y="53"/>
                  <a:pt x="657" y="55"/>
                  <a:pt x="656" y="57"/>
                </a:cubicBezTo>
                <a:cubicBezTo>
                  <a:pt x="655" y="61"/>
                  <a:pt x="653" y="64"/>
                  <a:pt x="651" y="67"/>
                </a:cubicBezTo>
                <a:cubicBezTo>
                  <a:pt x="650" y="69"/>
                  <a:pt x="649" y="71"/>
                  <a:pt x="648" y="73"/>
                </a:cubicBezTo>
                <a:cubicBezTo>
                  <a:pt x="646" y="75"/>
                  <a:pt x="645" y="77"/>
                  <a:pt x="644" y="79"/>
                </a:cubicBezTo>
                <a:cubicBezTo>
                  <a:pt x="642" y="82"/>
                  <a:pt x="640" y="85"/>
                  <a:pt x="638" y="88"/>
                </a:cubicBezTo>
                <a:cubicBezTo>
                  <a:pt x="637" y="90"/>
                  <a:pt x="635" y="92"/>
                  <a:pt x="634" y="94"/>
                </a:cubicBezTo>
                <a:cubicBezTo>
                  <a:pt x="633" y="96"/>
                  <a:pt x="632" y="97"/>
                  <a:pt x="631" y="99"/>
                </a:cubicBezTo>
                <a:cubicBezTo>
                  <a:pt x="628" y="102"/>
                  <a:pt x="626" y="106"/>
                  <a:pt x="623" y="109"/>
                </a:cubicBezTo>
                <a:cubicBezTo>
                  <a:pt x="622" y="110"/>
                  <a:pt x="621" y="112"/>
                  <a:pt x="620" y="113"/>
                </a:cubicBezTo>
                <a:cubicBezTo>
                  <a:pt x="618" y="115"/>
                  <a:pt x="617" y="117"/>
                  <a:pt x="615" y="119"/>
                </a:cubicBezTo>
                <a:cubicBezTo>
                  <a:pt x="614" y="121"/>
                  <a:pt x="613" y="122"/>
                  <a:pt x="611" y="123"/>
                </a:cubicBezTo>
                <a:cubicBezTo>
                  <a:pt x="609" y="127"/>
                  <a:pt x="606" y="130"/>
                  <a:pt x="603" y="133"/>
                </a:cubicBezTo>
                <a:cubicBezTo>
                  <a:pt x="602" y="134"/>
                  <a:pt x="601" y="135"/>
                  <a:pt x="600" y="137"/>
                </a:cubicBezTo>
                <a:cubicBezTo>
                  <a:pt x="596" y="140"/>
                  <a:pt x="593" y="143"/>
                  <a:pt x="590" y="147"/>
                </a:cubicBezTo>
                <a:cubicBezTo>
                  <a:pt x="589" y="147"/>
                  <a:pt x="588" y="148"/>
                  <a:pt x="587" y="149"/>
                </a:cubicBezTo>
                <a:cubicBezTo>
                  <a:pt x="585" y="151"/>
                  <a:pt x="583" y="153"/>
                  <a:pt x="581" y="155"/>
                </a:cubicBezTo>
                <a:cubicBezTo>
                  <a:pt x="580" y="156"/>
                  <a:pt x="579" y="157"/>
                  <a:pt x="578" y="157"/>
                </a:cubicBezTo>
                <a:cubicBezTo>
                  <a:pt x="574" y="161"/>
                  <a:pt x="570" y="164"/>
                  <a:pt x="566" y="167"/>
                </a:cubicBezTo>
                <a:cubicBezTo>
                  <a:pt x="566" y="168"/>
                  <a:pt x="565" y="169"/>
                  <a:pt x="564" y="170"/>
                </a:cubicBezTo>
                <a:cubicBezTo>
                  <a:pt x="556" y="175"/>
                  <a:pt x="549" y="181"/>
                  <a:pt x="541" y="186"/>
                </a:cubicBezTo>
                <a:cubicBezTo>
                  <a:pt x="541" y="186"/>
                  <a:pt x="540" y="187"/>
                  <a:pt x="540" y="187"/>
                </a:cubicBezTo>
                <a:cubicBezTo>
                  <a:pt x="535" y="190"/>
                  <a:pt x="530" y="193"/>
                  <a:pt x="525" y="196"/>
                </a:cubicBezTo>
                <a:cubicBezTo>
                  <a:pt x="525" y="197"/>
                  <a:pt x="524" y="197"/>
                  <a:pt x="523" y="197"/>
                </a:cubicBezTo>
                <a:cubicBezTo>
                  <a:pt x="515" y="202"/>
                  <a:pt x="507" y="207"/>
                  <a:pt x="498" y="211"/>
                </a:cubicBezTo>
                <a:cubicBezTo>
                  <a:pt x="497" y="211"/>
                  <a:pt x="497" y="212"/>
                  <a:pt x="497" y="212"/>
                </a:cubicBezTo>
                <a:cubicBezTo>
                  <a:pt x="491" y="214"/>
                  <a:pt x="485" y="217"/>
                  <a:pt x="480" y="219"/>
                </a:cubicBezTo>
                <a:cubicBezTo>
                  <a:pt x="479" y="219"/>
                  <a:pt x="479" y="220"/>
                  <a:pt x="479" y="220"/>
                </a:cubicBezTo>
                <a:cubicBezTo>
                  <a:pt x="470" y="223"/>
                  <a:pt x="460" y="227"/>
                  <a:pt x="451" y="230"/>
                </a:cubicBezTo>
                <a:cubicBezTo>
                  <a:pt x="450" y="230"/>
                  <a:pt x="450" y="230"/>
                  <a:pt x="449" y="230"/>
                </a:cubicBezTo>
                <a:cubicBezTo>
                  <a:pt x="443" y="232"/>
                  <a:pt x="437" y="234"/>
                  <a:pt x="430" y="236"/>
                </a:cubicBezTo>
                <a:cubicBezTo>
                  <a:pt x="407" y="242"/>
                  <a:pt x="382" y="245"/>
                  <a:pt x="357" y="246"/>
                </a:cubicBezTo>
                <a:cubicBezTo>
                  <a:pt x="227" y="251"/>
                  <a:pt x="112" y="185"/>
                  <a:pt x="47" y="83"/>
                </a:cubicBezTo>
                <a:cubicBezTo>
                  <a:pt x="85" y="82"/>
                  <a:pt x="85" y="82"/>
                  <a:pt x="85" y="82"/>
                </a:cubicBezTo>
                <a:lnTo>
                  <a:pt x="0" y="0"/>
                </a:lnTo>
                <a:close/>
              </a:path>
            </a:pathLst>
          </a:custGeom>
          <a:solidFill>
            <a:srgbClr val="9BBB59"/>
          </a:solidFill>
          <a:ln>
            <a:noFill/>
          </a:ln>
        </p:spPr>
        <p:txBody>
          <a:bodyPr wrap="square" lIns="90000" tIns="46800" rIns="90000" bIns="4680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90" b="0" i="0" u="none" strike="noStrike" kern="1200" cap="none" spc="0" normalizeH="0" baseline="0" noProof="0" dirty="0">
              <a:ln>
                <a:noFill/>
              </a:ln>
              <a:solidFill>
                <a:srgbClr val="FDFDFD"/>
              </a:solidFill>
              <a:effectLst/>
              <a:uLnTx/>
              <a:uFillTx/>
              <a:latin typeface="+mn-lt"/>
              <a:ea typeface="微软雅黑"/>
              <a:cs typeface="+mn-cs"/>
            </a:endParaRPr>
          </a:p>
        </p:txBody>
      </p:sp>
      <p:sp>
        <p:nvSpPr>
          <p:cNvPr id="33" name="Freeform 11"/>
          <p:cNvSpPr/>
          <p:nvPr>
            <p:custDataLst>
              <p:tags r:id="rId4"/>
            </p:custDataLst>
          </p:nvPr>
        </p:nvSpPr>
        <p:spPr bwMode="auto">
          <a:xfrm>
            <a:off x="7668114" y="3167666"/>
            <a:ext cx="1464608" cy="2723342"/>
          </a:xfrm>
          <a:custGeom>
            <a:avLst/>
            <a:gdLst>
              <a:gd name="T0" fmla="*/ 458 w 458"/>
              <a:gd name="T1" fmla="*/ 0 h 851"/>
              <a:gd name="T2" fmla="*/ 342 w 458"/>
              <a:gd name="T3" fmla="*/ 25 h 851"/>
              <a:gd name="T4" fmla="*/ 371 w 458"/>
              <a:gd name="T5" fmla="*/ 40 h 851"/>
              <a:gd name="T6" fmla="*/ 176 w 458"/>
              <a:gd name="T7" fmla="*/ 362 h 851"/>
              <a:gd name="T8" fmla="*/ 185 w 458"/>
              <a:gd name="T9" fmla="*/ 431 h 851"/>
              <a:gd name="T10" fmla="*/ 4 w 458"/>
              <a:gd name="T11" fmla="*/ 645 h 851"/>
              <a:gd name="T12" fmla="*/ 219 w 458"/>
              <a:gd name="T13" fmla="*/ 847 h 851"/>
              <a:gd name="T14" fmla="*/ 417 w 458"/>
              <a:gd name="T15" fmla="*/ 682 h 851"/>
              <a:gd name="T16" fmla="*/ 420 w 458"/>
              <a:gd name="T17" fmla="*/ 667 h 851"/>
              <a:gd name="T18" fmla="*/ 410 w 458"/>
              <a:gd name="T19" fmla="*/ 662 h 851"/>
              <a:gd name="T20" fmla="*/ 403 w 458"/>
              <a:gd name="T21" fmla="*/ 659 h 851"/>
              <a:gd name="T22" fmla="*/ 398 w 458"/>
              <a:gd name="T23" fmla="*/ 656 h 851"/>
              <a:gd name="T24" fmla="*/ 387 w 458"/>
              <a:gd name="T25" fmla="*/ 651 h 851"/>
              <a:gd name="T26" fmla="*/ 382 w 458"/>
              <a:gd name="T27" fmla="*/ 647 h 851"/>
              <a:gd name="T28" fmla="*/ 376 w 458"/>
              <a:gd name="T29" fmla="*/ 644 h 851"/>
              <a:gd name="T30" fmla="*/ 367 w 458"/>
              <a:gd name="T31" fmla="*/ 638 h 851"/>
              <a:gd name="T32" fmla="*/ 361 w 458"/>
              <a:gd name="T33" fmla="*/ 634 h 851"/>
              <a:gd name="T34" fmla="*/ 356 w 458"/>
              <a:gd name="T35" fmla="*/ 630 h 851"/>
              <a:gd name="T36" fmla="*/ 346 w 458"/>
              <a:gd name="T37" fmla="*/ 623 h 851"/>
              <a:gd name="T38" fmla="*/ 342 w 458"/>
              <a:gd name="T39" fmla="*/ 619 h 851"/>
              <a:gd name="T40" fmla="*/ 336 w 458"/>
              <a:gd name="T41" fmla="*/ 614 h 851"/>
              <a:gd name="T42" fmla="*/ 332 w 458"/>
              <a:gd name="T43" fmla="*/ 611 h 851"/>
              <a:gd name="T44" fmla="*/ 322 w 458"/>
              <a:gd name="T45" fmla="*/ 602 h 851"/>
              <a:gd name="T46" fmla="*/ 318 w 458"/>
              <a:gd name="T47" fmla="*/ 599 h 851"/>
              <a:gd name="T48" fmla="*/ 309 w 458"/>
              <a:gd name="T49" fmla="*/ 589 h 851"/>
              <a:gd name="T50" fmla="*/ 306 w 458"/>
              <a:gd name="T51" fmla="*/ 586 h 851"/>
              <a:gd name="T52" fmla="*/ 300 w 458"/>
              <a:gd name="T53" fmla="*/ 580 h 851"/>
              <a:gd name="T54" fmla="*/ 298 w 458"/>
              <a:gd name="T55" fmla="*/ 577 h 851"/>
              <a:gd name="T56" fmla="*/ 288 w 458"/>
              <a:gd name="T57" fmla="*/ 566 h 851"/>
              <a:gd name="T58" fmla="*/ 286 w 458"/>
              <a:gd name="T59" fmla="*/ 563 h 851"/>
              <a:gd name="T60" fmla="*/ 269 w 458"/>
              <a:gd name="T61" fmla="*/ 541 h 851"/>
              <a:gd name="T62" fmla="*/ 268 w 458"/>
              <a:gd name="T63" fmla="*/ 539 h 851"/>
              <a:gd name="T64" fmla="*/ 259 w 458"/>
              <a:gd name="T65" fmla="*/ 524 h 851"/>
              <a:gd name="T66" fmla="*/ 258 w 458"/>
              <a:gd name="T67" fmla="*/ 522 h 851"/>
              <a:gd name="T68" fmla="*/ 244 w 458"/>
              <a:gd name="T69" fmla="*/ 497 h 851"/>
              <a:gd name="T70" fmla="*/ 244 w 458"/>
              <a:gd name="T71" fmla="*/ 496 h 851"/>
              <a:gd name="T72" fmla="*/ 236 w 458"/>
              <a:gd name="T73" fmla="*/ 479 h 851"/>
              <a:gd name="T74" fmla="*/ 236 w 458"/>
              <a:gd name="T75" fmla="*/ 478 h 851"/>
              <a:gd name="T76" fmla="*/ 226 w 458"/>
              <a:gd name="T77" fmla="*/ 450 h 851"/>
              <a:gd name="T78" fmla="*/ 225 w 458"/>
              <a:gd name="T79" fmla="*/ 448 h 851"/>
              <a:gd name="T80" fmla="*/ 220 w 458"/>
              <a:gd name="T81" fmla="*/ 429 h 851"/>
              <a:gd name="T82" fmla="*/ 210 w 458"/>
              <a:gd name="T83" fmla="*/ 356 h 851"/>
              <a:gd name="T84" fmla="*/ 375 w 458"/>
              <a:gd name="T85" fmla="*/ 47 h 851"/>
              <a:gd name="T86" fmla="*/ 376 w 458"/>
              <a:gd name="T87" fmla="*/ 85 h 851"/>
              <a:gd name="T88" fmla="*/ 458 w 458"/>
              <a:gd name="T8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8" h="851">
                <a:moveTo>
                  <a:pt x="458" y="0"/>
                </a:moveTo>
                <a:cubicBezTo>
                  <a:pt x="342" y="25"/>
                  <a:pt x="342" y="25"/>
                  <a:pt x="342" y="25"/>
                </a:cubicBezTo>
                <a:cubicBezTo>
                  <a:pt x="371" y="40"/>
                  <a:pt x="371" y="40"/>
                  <a:pt x="371" y="40"/>
                </a:cubicBezTo>
                <a:cubicBezTo>
                  <a:pt x="252" y="98"/>
                  <a:pt x="172" y="221"/>
                  <a:pt x="176" y="362"/>
                </a:cubicBezTo>
                <a:cubicBezTo>
                  <a:pt x="177" y="386"/>
                  <a:pt x="180" y="409"/>
                  <a:pt x="185" y="431"/>
                </a:cubicBezTo>
                <a:cubicBezTo>
                  <a:pt x="80" y="445"/>
                  <a:pt x="0" y="537"/>
                  <a:pt x="4" y="645"/>
                </a:cubicBezTo>
                <a:cubicBezTo>
                  <a:pt x="7" y="760"/>
                  <a:pt x="104" y="851"/>
                  <a:pt x="219" y="847"/>
                </a:cubicBezTo>
                <a:cubicBezTo>
                  <a:pt x="317" y="844"/>
                  <a:pt x="397" y="774"/>
                  <a:pt x="417" y="682"/>
                </a:cubicBezTo>
                <a:cubicBezTo>
                  <a:pt x="418" y="677"/>
                  <a:pt x="419" y="672"/>
                  <a:pt x="420" y="667"/>
                </a:cubicBezTo>
                <a:cubicBezTo>
                  <a:pt x="416" y="665"/>
                  <a:pt x="413" y="664"/>
                  <a:pt x="410" y="662"/>
                </a:cubicBezTo>
                <a:cubicBezTo>
                  <a:pt x="408" y="661"/>
                  <a:pt x="405" y="660"/>
                  <a:pt x="403" y="659"/>
                </a:cubicBezTo>
                <a:cubicBezTo>
                  <a:pt x="401" y="658"/>
                  <a:pt x="399" y="657"/>
                  <a:pt x="398" y="656"/>
                </a:cubicBezTo>
                <a:cubicBezTo>
                  <a:pt x="394" y="654"/>
                  <a:pt x="391" y="652"/>
                  <a:pt x="387" y="651"/>
                </a:cubicBezTo>
                <a:cubicBezTo>
                  <a:pt x="386" y="650"/>
                  <a:pt x="384" y="649"/>
                  <a:pt x="382" y="647"/>
                </a:cubicBezTo>
                <a:cubicBezTo>
                  <a:pt x="380" y="646"/>
                  <a:pt x="378" y="645"/>
                  <a:pt x="376" y="644"/>
                </a:cubicBezTo>
                <a:cubicBezTo>
                  <a:pt x="373" y="642"/>
                  <a:pt x="370" y="640"/>
                  <a:pt x="367" y="638"/>
                </a:cubicBezTo>
                <a:cubicBezTo>
                  <a:pt x="365" y="636"/>
                  <a:pt x="363" y="635"/>
                  <a:pt x="361" y="634"/>
                </a:cubicBezTo>
                <a:cubicBezTo>
                  <a:pt x="359" y="632"/>
                  <a:pt x="357" y="631"/>
                  <a:pt x="356" y="630"/>
                </a:cubicBezTo>
                <a:cubicBezTo>
                  <a:pt x="353" y="628"/>
                  <a:pt x="349" y="625"/>
                  <a:pt x="346" y="623"/>
                </a:cubicBezTo>
                <a:cubicBezTo>
                  <a:pt x="345" y="622"/>
                  <a:pt x="343" y="621"/>
                  <a:pt x="342" y="619"/>
                </a:cubicBezTo>
                <a:cubicBezTo>
                  <a:pt x="340" y="618"/>
                  <a:pt x="338" y="616"/>
                  <a:pt x="336" y="614"/>
                </a:cubicBezTo>
                <a:cubicBezTo>
                  <a:pt x="334" y="613"/>
                  <a:pt x="333" y="612"/>
                  <a:pt x="332" y="611"/>
                </a:cubicBezTo>
                <a:cubicBezTo>
                  <a:pt x="328" y="608"/>
                  <a:pt x="325" y="605"/>
                  <a:pt x="322" y="602"/>
                </a:cubicBezTo>
                <a:cubicBezTo>
                  <a:pt x="321" y="601"/>
                  <a:pt x="320" y="600"/>
                  <a:pt x="318" y="599"/>
                </a:cubicBezTo>
                <a:cubicBezTo>
                  <a:pt x="315" y="596"/>
                  <a:pt x="312" y="593"/>
                  <a:pt x="309" y="589"/>
                </a:cubicBezTo>
                <a:cubicBezTo>
                  <a:pt x="308" y="588"/>
                  <a:pt x="307" y="587"/>
                  <a:pt x="306" y="586"/>
                </a:cubicBezTo>
                <a:cubicBezTo>
                  <a:pt x="304" y="584"/>
                  <a:pt x="302" y="582"/>
                  <a:pt x="300" y="580"/>
                </a:cubicBezTo>
                <a:cubicBezTo>
                  <a:pt x="299" y="579"/>
                  <a:pt x="298" y="578"/>
                  <a:pt x="298" y="577"/>
                </a:cubicBezTo>
                <a:cubicBezTo>
                  <a:pt x="294" y="574"/>
                  <a:pt x="291" y="570"/>
                  <a:pt x="288" y="566"/>
                </a:cubicBezTo>
                <a:cubicBezTo>
                  <a:pt x="287" y="565"/>
                  <a:pt x="286" y="564"/>
                  <a:pt x="286" y="563"/>
                </a:cubicBezTo>
                <a:cubicBezTo>
                  <a:pt x="280" y="556"/>
                  <a:pt x="274" y="548"/>
                  <a:pt x="269" y="541"/>
                </a:cubicBezTo>
                <a:cubicBezTo>
                  <a:pt x="269" y="540"/>
                  <a:pt x="268" y="539"/>
                  <a:pt x="268" y="539"/>
                </a:cubicBezTo>
                <a:cubicBezTo>
                  <a:pt x="265" y="534"/>
                  <a:pt x="262" y="529"/>
                  <a:pt x="259" y="524"/>
                </a:cubicBezTo>
                <a:cubicBezTo>
                  <a:pt x="259" y="524"/>
                  <a:pt x="258" y="523"/>
                  <a:pt x="258" y="522"/>
                </a:cubicBezTo>
                <a:cubicBezTo>
                  <a:pt x="253" y="514"/>
                  <a:pt x="249" y="506"/>
                  <a:pt x="244" y="497"/>
                </a:cubicBezTo>
                <a:cubicBezTo>
                  <a:pt x="244" y="497"/>
                  <a:pt x="244" y="496"/>
                  <a:pt x="244" y="496"/>
                </a:cubicBezTo>
                <a:cubicBezTo>
                  <a:pt x="241" y="490"/>
                  <a:pt x="239" y="484"/>
                  <a:pt x="236" y="479"/>
                </a:cubicBezTo>
                <a:cubicBezTo>
                  <a:pt x="236" y="478"/>
                  <a:pt x="236" y="478"/>
                  <a:pt x="236" y="478"/>
                </a:cubicBezTo>
                <a:cubicBezTo>
                  <a:pt x="232" y="469"/>
                  <a:pt x="229" y="459"/>
                  <a:pt x="226" y="450"/>
                </a:cubicBezTo>
                <a:cubicBezTo>
                  <a:pt x="226" y="449"/>
                  <a:pt x="226" y="449"/>
                  <a:pt x="225" y="448"/>
                </a:cubicBezTo>
                <a:cubicBezTo>
                  <a:pt x="223" y="442"/>
                  <a:pt x="222" y="436"/>
                  <a:pt x="220" y="429"/>
                </a:cubicBezTo>
                <a:cubicBezTo>
                  <a:pt x="214" y="406"/>
                  <a:pt x="211" y="381"/>
                  <a:pt x="210" y="356"/>
                </a:cubicBezTo>
                <a:cubicBezTo>
                  <a:pt x="206" y="226"/>
                  <a:pt x="272" y="111"/>
                  <a:pt x="375" y="47"/>
                </a:cubicBezTo>
                <a:cubicBezTo>
                  <a:pt x="376" y="85"/>
                  <a:pt x="376" y="85"/>
                  <a:pt x="376" y="85"/>
                </a:cubicBezTo>
                <a:lnTo>
                  <a:pt x="458" y="0"/>
                </a:lnTo>
                <a:close/>
              </a:path>
            </a:pathLst>
          </a:custGeom>
          <a:solidFill>
            <a:srgbClr val="8064A2"/>
          </a:solidFill>
          <a:ln>
            <a:noFill/>
          </a:ln>
        </p:spPr>
        <p:txBody>
          <a:bodyPr wrap="square" lIns="90000" tIns="46800" rIns="90000" bIns="4680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90" b="0" i="0" u="none" strike="noStrike" kern="1200" cap="none" spc="0" normalizeH="0" baseline="0" noProof="0">
              <a:ln>
                <a:noFill/>
              </a:ln>
              <a:solidFill>
                <a:srgbClr val="FDFDFD"/>
              </a:solidFill>
              <a:effectLst/>
              <a:uLnTx/>
              <a:uFillTx/>
              <a:latin typeface="+mn-lt"/>
              <a:ea typeface="微软雅黑"/>
              <a:cs typeface="+mn-cs"/>
            </a:endParaRPr>
          </a:p>
        </p:txBody>
      </p:sp>
      <p:sp>
        <p:nvSpPr>
          <p:cNvPr id="34" name="Oval 12"/>
          <p:cNvSpPr>
            <a:spLocks noChangeArrowheads="1"/>
          </p:cNvSpPr>
          <p:nvPr>
            <p:custDataLst>
              <p:tags r:id="rId5"/>
            </p:custDataLst>
          </p:nvPr>
        </p:nvSpPr>
        <p:spPr bwMode="auto">
          <a:xfrm>
            <a:off x="8838755" y="3470453"/>
            <a:ext cx="1177602" cy="1178084"/>
          </a:xfrm>
          <a:prstGeom prst="ellipse">
            <a:avLst/>
          </a:prstGeom>
          <a:solidFill>
            <a:srgbClr val="4BACC6"/>
          </a:solidFill>
          <a:ln>
            <a:noFill/>
          </a:ln>
        </p:spPr>
        <p:txBody>
          <a:bodyPr wrap="square" lIns="90000" tIns="46800" rIns="90000" bIns="4680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DFDFD"/>
              </a:solidFill>
              <a:effectLst/>
              <a:uLnTx/>
              <a:uFillTx/>
              <a:latin typeface="+mn-lt"/>
              <a:ea typeface="微软雅黑"/>
              <a:cs typeface="+mn-cs"/>
            </a:endParaRPr>
          </a:p>
        </p:txBody>
      </p:sp>
      <p:sp>
        <p:nvSpPr>
          <p:cNvPr id="38" name="Freeform 14"/>
          <p:cNvSpPr/>
          <p:nvPr>
            <p:custDataLst>
              <p:tags r:id="rId6"/>
            </p:custDataLst>
          </p:nvPr>
        </p:nvSpPr>
        <p:spPr bwMode="auto">
          <a:xfrm>
            <a:off x="10508619" y="2427864"/>
            <a:ext cx="295705" cy="320189"/>
          </a:xfrm>
          <a:custGeom>
            <a:avLst/>
            <a:gdLst>
              <a:gd name="T0" fmla="*/ 4 w 92"/>
              <a:gd name="T1" fmla="*/ 100 h 100"/>
              <a:gd name="T2" fmla="*/ 1 w 92"/>
              <a:gd name="T3" fmla="*/ 100 h 100"/>
              <a:gd name="T4" fmla="*/ 0 w 92"/>
              <a:gd name="T5" fmla="*/ 97 h 100"/>
              <a:gd name="T6" fmla="*/ 5 w 92"/>
              <a:gd name="T7" fmla="*/ 56 h 100"/>
              <a:gd name="T8" fmla="*/ 6 w 92"/>
              <a:gd name="T9" fmla="*/ 54 h 100"/>
              <a:gd name="T10" fmla="*/ 56 w 92"/>
              <a:gd name="T11" fmla="*/ 3 h 100"/>
              <a:gd name="T12" fmla="*/ 70 w 92"/>
              <a:gd name="T13" fmla="*/ 3 h 100"/>
              <a:gd name="T14" fmla="*/ 88 w 92"/>
              <a:gd name="T15" fmla="*/ 22 h 100"/>
              <a:gd name="T16" fmla="*/ 88 w 92"/>
              <a:gd name="T17" fmla="*/ 35 h 100"/>
              <a:gd name="T18" fmla="*/ 52 w 92"/>
              <a:gd name="T19" fmla="*/ 72 h 100"/>
              <a:gd name="T20" fmla="*/ 49 w 92"/>
              <a:gd name="T21" fmla="*/ 73 h 100"/>
              <a:gd name="T22" fmla="*/ 31 w 92"/>
              <a:gd name="T23" fmla="*/ 73 h 100"/>
              <a:gd name="T24" fmla="*/ 28 w 92"/>
              <a:gd name="T25" fmla="*/ 70 h 100"/>
              <a:gd name="T26" fmla="*/ 28 w 92"/>
              <a:gd name="T27" fmla="*/ 51 h 100"/>
              <a:gd name="T28" fmla="*/ 29 w 92"/>
              <a:gd name="T29" fmla="*/ 49 h 100"/>
              <a:gd name="T30" fmla="*/ 56 w 92"/>
              <a:gd name="T31" fmla="*/ 22 h 100"/>
              <a:gd name="T32" fmla="*/ 61 w 92"/>
              <a:gd name="T33" fmla="*/ 22 h 100"/>
              <a:gd name="T34" fmla="*/ 61 w 92"/>
              <a:gd name="T35" fmla="*/ 26 h 100"/>
              <a:gd name="T36" fmla="*/ 34 w 92"/>
              <a:gd name="T37" fmla="*/ 53 h 100"/>
              <a:gd name="T38" fmla="*/ 34 w 92"/>
              <a:gd name="T39" fmla="*/ 67 h 100"/>
              <a:gd name="T40" fmla="*/ 48 w 92"/>
              <a:gd name="T41" fmla="*/ 67 h 100"/>
              <a:gd name="T42" fmla="*/ 84 w 92"/>
              <a:gd name="T43" fmla="*/ 31 h 100"/>
              <a:gd name="T44" fmla="*/ 84 w 92"/>
              <a:gd name="T45" fmla="*/ 26 h 100"/>
              <a:gd name="T46" fmla="*/ 65 w 92"/>
              <a:gd name="T47" fmla="*/ 8 h 100"/>
              <a:gd name="T48" fmla="*/ 61 w 92"/>
              <a:gd name="T49" fmla="*/ 8 h 100"/>
              <a:gd name="T50" fmla="*/ 11 w 92"/>
              <a:gd name="T51" fmla="*/ 58 h 100"/>
              <a:gd name="T52" fmla="*/ 7 w 92"/>
              <a:gd name="T53" fmla="*/ 94 h 100"/>
              <a:gd name="T54" fmla="*/ 43 w 92"/>
              <a:gd name="T55" fmla="*/ 90 h 100"/>
              <a:gd name="T56" fmla="*/ 84 w 92"/>
              <a:gd name="T57" fmla="*/ 49 h 100"/>
              <a:gd name="T58" fmla="*/ 88 w 92"/>
              <a:gd name="T59" fmla="*/ 49 h 100"/>
              <a:gd name="T60" fmla="*/ 88 w 92"/>
              <a:gd name="T61" fmla="*/ 54 h 100"/>
              <a:gd name="T62" fmla="*/ 47 w 92"/>
              <a:gd name="T63" fmla="*/ 95 h 100"/>
              <a:gd name="T64" fmla="*/ 45 w 92"/>
              <a:gd name="T65" fmla="*/ 96 h 100"/>
              <a:gd name="T66" fmla="*/ 4 w 92"/>
              <a:gd name="T67" fmla="*/ 100 h 100"/>
              <a:gd name="T68" fmla="*/ 4 w 92"/>
              <a:gd name="T6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 h="100">
                <a:moveTo>
                  <a:pt x="4" y="100"/>
                </a:moveTo>
                <a:cubicBezTo>
                  <a:pt x="3" y="100"/>
                  <a:pt x="2" y="100"/>
                  <a:pt x="1" y="100"/>
                </a:cubicBezTo>
                <a:cubicBezTo>
                  <a:pt x="1" y="99"/>
                  <a:pt x="0" y="98"/>
                  <a:pt x="0" y="97"/>
                </a:cubicBezTo>
                <a:cubicBezTo>
                  <a:pt x="5" y="56"/>
                  <a:pt x="5" y="56"/>
                  <a:pt x="5" y="56"/>
                </a:cubicBezTo>
                <a:cubicBezTo>
                  <a:pt x="5" y="55"/>
                  <a:pt x="5" y="54"/>
                  <a:pt x="6" y="54"/>
                </a:cubicBezTo>
                <a:cubicBezTo>
                  <a:pt x="56" y="3"/>
                  <a:pt x="56" y="3"/>
                  <a:pt x="56" y="3"/>
                </a:cubicBezTo>
                <a:cubicBezTo>
                  <a:pt x="60" y="0"/>
                  <a:pt x="66" y="0"/>
                  <a:pt x="70" y="3"/>
                </a:cubicBezTo>
                <a:cubicBezTo>
                  <a:pt x="88" y="22"/>
                  <a:pt x="88" y="22"/>
                  <a:pt x="88" y="22"/>
                </a:cubicBezTo>
                <a:cubicBezTo>
                  <a:pt x="92" y="25"/>
                  <a:pt x="92" y="32"/>
                  <a:pt x="88" y="35"/>
                </a:cubicBezTo>
                <a:cubicBezTo>
                  <a:pt x="52" y="72"/>
                  <a:pt x="52" y="72"/>
                  <a:pt x="52" y="72"/>
                </a:cubicBezTo>
                <a:cubicBezTo>
                  <a:pt x="51" y="73"/>
                  <a:pt x="50" y="73"/>
                  <a:pt x="49" y="73"/>
                </a:cubicBezTo>
                <a:cubicBezTo>
                  <a:pt x="31" y="73"/>
                  <a:pt x="31" y="73"/>
                  <a:pt x="31" y="73"/>
                </a:cubicBezTo>
                <a:cubicBezTo>
                  <a:pt x="29" y="73"/>
                  <a:pt x="28" y="72"/>
                  <a:pt x="28" y="70"/>
                </a:cubicBezTo>
                <a:cubicBezTo>
                  <a:pt x="28" y="51"/>
                  <a:pt x="28" y="51"/>
                  <a:pt x="28" y="51"/>
                </a:cubicBezTo>
                <a:cubicBezTo>
                  <a:pt x="28" y="51"/>
                  <a:pt x="28" y="50"/>
                  <a:pt x="29" y="49"/>
                </a:cubicBezTo>
                <a:cubicBezTo>
                  <a:pt x="56" y="22"/>
                  <a:pt x="56" y="22"/>
                  <a:pt x="56" y="22"/>
                </a:cubicBezTo>
                <a:cubicBezTo>
                  <a:pt x="58" y="20"/>
                  <a:pt x="60" y="20"/>
                  <a:pt x="61" y="22"/>
                </a:cubicBezTo>
                <a:cubicBezTo>
                  <a:pt x="62" y="23"/>
                  <a:pt x="62" y="25"/>
                  <a:pt x="61" y="26"/>
                </a:cubicBezTo>
                <a:cubicBezTo>
                  <a:pt x="34" y="53"/>
                  <a:pt x="34" y="53"/>
                  <a:pt x="34" y="53"/>
                </a:cubicBezTo>
                <a:cubicBezTo>
                  <a:pt x="34" y="67"/>
                  <a:pt x="34" y="67"/>
                  <a:pt x="34" y="67"/>
                </a:cubicBezTo>
                <a:cubicBezTo>
                  <a:pt x="48" y="67"/>
                  <a:pt x="48" y="67"/>
                  <a:pt x="48" y="67"/>
                </a:cubicBezTo>
                <a:cubicBezTo>
                  <a:pt x="84" y="31"/>
                  <a:pt x="84" y="31"/>
                  <a:pt x="84" y="31"/>
                </a:cubicBezTo>
                <a:cubicBezTo>
                  <a:pt x="85" y="30"/>
                  <a:pt x="85" y="28"/>
                  <a:pt x="84" y="26"/>
                </a:cubicBezTo>
                <a:cubicBezTo>
                  <a:pt x="65" y="8"/>
                  <a:pt x="65" y="8"/>
                  <a:pt x="65" y="8"/>
                </a:cubicBezTo>
                <a:cubicBezTo>
                  <a:pt x="64" y="7"/>
                  <a:pt x="62" y="7"/>
                  <a:pt x="61" y="8"/>
                </a:cubicBezTo>
                <a:cubicBezTo>
                  <a:pt x="11" y="58"/>
                  <a:pt x="11" y="58"/>
                  <a:pt x="11" y="58"/>
                </a:cubicBezTo>
                <a:cubicBezTo>
                  <a:pt x="7" y="94"/>
                  <a:pt x="7" y="94"/>
                  <a:pt x="7" y="94"/>
                </a:cubicBezTo>
                <a:cubicBezTo>
                  <a:pt x="43" y="90"/>
                  <a:pt x="43" y="90"/>
                  <a:pt x="43" y="90"/>
                </a:cubicBezTo>
                <a:cubicBezTo>
                  <a:pt x="84" y="49"/>
                  <a:pt x="84" y="49"/>
                  <a:pt x="84" y="49"/>
                </a:cubicBezTo>
                <a:cubicBezTo>
                  <a:pt x="85" y="48"/>
                  <a:pt x="87" y="48"/>
                  <a:pt x="88" y="49"/>
                </a:cubicBezTo>
                <a:cubicBezTo>
                  <a:pt x="90" y="50"/>
                  <a:pt x="90" y="52"/>
                  <a:pt x="88" y="54"/>
                </a:cubicBezTo>
                <a:cubicBezTo>
                  <a:pt x="47" y="95"/>
                  <a:pt x="47" y="95"/>
                  <a:pt x="47" y="95"/>
                </a:cubicBezTo>
                <a:cubicBezTo>
                  <a:pt x="47" y="95"/>
                  <a:pt x="46" y="96"/>
                  <a:pt x="45" y="96"/>
                </a:cubicBezTo>
                <a:cubicBezTo>
                  <a:pt x="4" y="100"/>
                  <a:pt x="4" y="100"/>
                  <a:pt x="4" y="100"/>
                </a:cubicBezTo>
                <a:cubicBezTo>
                  <a:pt x="4" y="100"/>
                  <a:pt x="4" y="100"/>
                  <a:pt x="4" y="100"/>
                </a:cubicBezTo>
                <a:close/>
              </a:path>
            </a:pathLst>
          </a:custGeom>
          <a:solidFill>
            <a:sysClr val="window" lastClr="FFFFFF"/>
          </a:solidFill>
          <a:ln>
            <a:noFill/>
          </a:ln>
        </p:spPr>
        <p:txBody>
          <a:bodyPr wrap="square" lIns="90000" tIns="46800" rIns="90000" bIns="46800" anchor="ctr" anchorCtr="0">
            <a:normAutofit fontScale="900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90" b="0" i="0" u="none" strike="noStrike" kern="1200" cap="none" spc="0" normalizeH="0" baseline="0" noProof="0">
              <a:ln>
                <a:noFill/>
              </a:ln>
              <a:solidFill>
                <a:srgbClr val="FDFDFD"/>
              </a:solidFill>
              <a:effectLst/>
              <a:uLnTx/>
              <a:uFillTx/>
              <a:latin typeface="+mn-lt"/>
              <a:ea typeface="微软雅黑"/>
              <a:cs typeface="+mn-cs"/>
            </a:endParaRPr>
          </a:p>
        </p:txBody>
      </p:sp>
      <p:sp>
        <p:nvSpPr>
          <p:cNvPr id="39" name="Freeform 15"/>
          <p:cNvSpPr>
            <a:spLocks noEditPoints="1"/>
          </p:cNvSpPr>
          <p:nvPr>
            <p:custDataLst>
              <p:tags r:id="rId7"/>
            </p:custDataLst>
          </p:nvPr>
        </p:nvSpPr>
        <p:spPr bwMode="auto">
          <a:xfrm>
            <a:off x="8116292" y="4921776"/>
            <a:ext cx="335713" cy="332369"/>
          </a:xfrm>
          <a:custGeom>
            <a:avLst/>
            <a:gdLst>
              <a:gd name="T0" fmla="*/ 101 w 105"/>
              <a:gd name="T1" fmla="*/ 4 h 104"/>
              <a:gd name="T2" fmla="*/ 101 w 105"/>
              <a:gd name="T3" fmla="*/ 17 h 104"/>
              <a:gd name="T4" fmla="*/ 96 w 105"/>
              <a:gd name="T5" fmla="*/ 22 h 104"/>
              <a:gd name="T6" fmla="*/ 82 w 105"/>
              <a:gd name="T7" fmla="*/ 8 h 104"/>
              <a:gd name="T8" fmla="*/ 87 w 105"/>
              <a:gd name="T9" fmla="*/ 4 h 104"/>
              <a:gd name="T10" fmla="*/ 101 w 105"/>
              <a:gd name="T11" fmla="*/ 4 h 104"/>
              <a:gd name="T12" fmla="*/ 32 w 105"/>
              <a:gd name="T13" fmla="*/ 59 h 104"/>
              <a:gd name="T14" fmla="*/ 28 w 105"/>
              <a:gd name="T15" fmla="*/ 77 h 104"/>
              <a:gd name="T16" fmla="*/ 46 w 105"/>
              <a:gd name="T17" fmla="*/ 72 h 104"/>
              <a:gd name="T18" fmla="*/ 92 w 105"/>
              <a:gd name="T19" fmla="*/ 26 h 104"/>
              <a:gd name="T20" fmla="*/ 78 w 105"/>
              <a:gd name="T21" fmla="*/ 13 h 104"/>
              <a:gd name="T22" fmla="*/ 32 w 105"/>
              <a:gd name="T23" fmla="*/ 59 h 104"/>
              <a:gd name="T24" fmla="*/ 78 w 105"/>
              <a:gd name="T25" fmla="*/ 50 h 104"/>
              <a:gd name="T26" fmla="*/ 78 w 105"/>
              <a:gd name="T27" fmla="*/ 91 h 104"/>
              <a:gd name="T28" fmla="*/ 13 w 105"/>
              <a:gd name="T29" fmla="*/ 91 h 104"/>
              <a:gd name="T30" fmla="*/ 13 w 105"/>
              <a:gd name="T31" fmla="*/ 27 h 104"/>
              <a:gd name="T32" fmla="*/ 55 w 105"/>
              <a:gd name="T33" fmla="*/ 27 h 104"/>
              <a:gd name="T34" fmla="*/ 68 w 105"/>
              <a:gd name="T35" fmla="*/ 14 h 104"/>
              <a:gd name="T36" fmla="*/ 0 w 105"/>
              <a:gd name="T37" fmla="*/ 14 h 104"/>
              <a:gd name="T38" fmla="*/ 0 w 105"/>
              <a:gd name="T39" fmla="*/ 104 h 104"/>
              <a:gd name="T40" fmla="*/ 91 w 105"/>
              <a:gd name="T41" fmla="*/ 104 h 104"/>
              <a:gd name="T42" fmla="*/ 91 w 105"/>
              <a:gd name="T43" fmla="*/ 37 h 104"/>
              <a:gd name="T44" fmla="*/ 78 w 105"/>
              <a:gd name="T45" fmla="*/ 5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104">
                <a:moveTo>
                  <a:pt x="101" y="4"/>
                </a:moveTo>
                <a:cubicBezTo>
                  <a:pt x="105" y="7"/>
                  <a:pt x="105" y="14"/>
                  <a:pt x="101" y="17"/>
                </a:cubicBezTo>
                <a:cubicBezTo>
                  <a:pt x="96" y="22"/>
                  <a:pt x="96" y="22"/>
                  <a:pt x="96" y="22"/>
                </a:cubicBezTo>
                <a:cubicBezTo>
                  <a:pt x="82" y="8"/>
                  <a:pt x="82" y="8"/>
                  <a:pt x="82" y="8"/>
                </a:cubicBezTo>
                <a:cubicBezTo>
                  <a:pt x="87" y="4"/>
                  <a:pt x="87" y="4"/>
                  <a:pt x="87" y="4"/>
                </a:cubicBezTo>
                <a:cubicBezTo>
                  <a:pt x="91" y="0"/>
                  <a:pt x="97" y="0"/>
                  <a:pt x="101" y="4"/>
                </a:cubicBezTo>
                <a:close/>
                <a:moveTo>
                  <a:pt x="32" y="59"/>
                </a:moveTo>
                <a:cubicBezTo>
                  <a:pt x="28" y="77"/>
                  <a:pt x="28" y="77"/>
                  <a:pt x="28" y="77"/>
                </a:cubicBezTo>
                <a:cubicBezTo>
                  <a:pt x="46" y="72"/>
                  <a:pt x="46" y="72"/>
                  <a:pt x="46" y="72"/>
                </a:cubicBezTo>
                <a:cubicBezTo>
                  <a:pt x="92" y="26"/>
                  <a:pt x="92" y="26"/>
                  <a:pt x="92" y="26"/>
                </a:cubicBezTo>
                <a:cubicBezTo>
                  <a:pt x="78" y="13"/>
                  <a:pt x="78" y="13"/>
                  <a:pt x="78" y="13"/>
                </a:cubicBezTo>
                <a:lnTo>
                  <a:pt x="32" y="59"/>
                </a:lnTo>
                <a:close/>
                <a:moveTo>
                  <a:pt x="78" y="50"/>
                </a:moveTo>
                <a:cubicBezTo>
                  <a:pt x="78" y="91"/>
                  <a:pt x="78" y="91"/>
                  <a:pt x="78" y="91"/>
                </a:cubicBezTo>
                <a:cubicBezTo>
                  <a:pt x="13" y="91"/>
                  <a:pt x="13" y="91"/>
                  <a:pt x="13" y="91"/>
                </a:cubicBezTo>
                <a:cubicBezTo>
                  <a:pt x="13" y="27"/>
                  <a:pt x="13" y="27"/>
                  <a:pt x="13" y="27"/>
                </a:cubicBezTo>
                <a:cubicBezTo>
                  <a:pt x="55" y="27"/>
                  <a:pt x="55" y="27"/>
                  <a:pt x="55" y="27"/>
                </a:cubicBezTo>
                <a:cubicBezTo>
                  <a:pt x="68" y="14"/>
                  <a:pt x="68" y="14"/>
                  <a:pt x="68" y="14"/>
                </a:cubicBezTo>
                <a:cubicBezTo>
                  <a:pt x="0" y="14"/>
                  <a:pt x="0" y="14"/>
                  <a:pt x="0" y="14"/>
                </a:cubicBezTo>
                <a:cubicBezTo>
                  <a:pt x="0" y="104"/>
                  <a:pt x="0" y="104"/>
                  <a:pt x="0" y="104"/>
                </a:cubicBezTo>
                <a:cubicBezTo>
                  <a:pt x="91" y="104"/>
                  <a:pt x="91" y="104"/>
                  <a:pt x="91" y="104"/>
                </a:cubicBezTo>
                <a:cubicBezTo>
                  <a:pt x="91" y="37"/>
                  <a:pt x="91" y="37"/>
                  <a:pt x="91" y="37"/>
                </a:cubicBezTo>
                <a:lnTo>
                  <a:pt x="78" y="50"/>
                </a:lnTo>
                <a:close/>
              </a:path>
            </a:pathLst>
          </a:custGeom>
          <a:solidFill>
            <a:sysClr val="window" lastClr="FFFFFF"/>
          </a:solidFill>
          <a:ln>
            <a:noFill/>
          </a:ln>
        </p:spPr>
        <p:txBody>
          <a:bodyPr wrap="square" lIns="90000" tIns="46800" rIns="90000" bIns="46800" anchor="ctr" anchorCtr="0">
            <a:normAutofit fontScale="97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90" b="0" i="0" u="none" strike="noStrike" kern="1200" cap="none" spc="0" normalizeH="0" baseline="0" noProof="0">
              <a:ln>
                <a:noFill/>
              </a:ln>
              <a:solidFill>
                <a:srgbClr val="FDFDFD"/>
              </a:solidFill>
              <a:effectLst/>
              <a:uLnTx/>
              <a:uFillTx/>
              <a:latin typeface="+mn-lt"/>
              <a:ea typeface="微软雅黑"/>
              <a:cs typeface="+mn-cs"/>
            </a:endParaRPr>
          </a:p>
        </p:txBody>
      </p:sp>
      <p:sp>
        <p:nvSpPr>
          <p:cNvPr id="40" name="Freeform 16"/>
          <p:cNvSpPr>
            <a:spLocks noEditPoints="1"/>
          </p:cNvSpPr>
          <p:nvPr>
            <p:custDataLst>
              <p:tags r:id="rId8"/>
            </p:custDataLst>
          </p:nvPr>
        </p:nvSpPr>
        <p:spPr bwMode="auto">
          <a:xfrm>
            <a:off x="8203485" y="2452743"/>
            <a:ext cx="248740" cy="328891"/>
          </a:xfrm>
          <a:custGeom>
            <a:avLst/>
            <a:gdLst>
              <a:gd name="T0" fmla="*/ 71 w 78"/>
              <a:gd name="T1" fmla="*/ 6 h 103"/>
              <a:gd name="T2" fmla="*/ 78 w 78"/>
              <a:gd name="T3" fmla="*/ 6 h 103"/>
              <a:gd name="T4" fmla="*/ 78 w 78"/>
              <a:gd name="T5" fmla="*/ 0 h 103"/>
              <a:gd name="T6" fmla="*/ 0 w 78"/>
              <a:gd name="T7" fmla="*/ 0 h 103"/>
              <a:gd name="T8" fmla="*/ 0 w 78"/>
              <a:gd name="T9" fmla="*/ 6 h 103"/>
              <a:gd name="T10" fmla="*/ 6 w 78"/>
              <a:gd name="T11" fmla="*/ 6 h 103"/>
              <a:gd name="T12" fmla="*/ 6 w 78"/>
              <a:gd name="T13" fmla="*/ 13 h 103"/>
              <a:gd name="T14" fmla="*/ 10 w 78"/>
              <a:gd name="T15" fmla="*/ 13 h 103"/>
              <a:gd name="T16" fmla="*/ 20 w 78"/>
              <a:gd name="T17" fmla="*/ 48 h 103"/>
              <a:gd name="T18" fmla="*/ 25 w 78"/>
              <a:gd name="T19" fmla="*/ 52 h 103"/>
              <a:gd name="T20" fmla="*/ 20 w 78"/>
              <a:gd name="T21" fmla="*/ 55 h 103"/>
              <a:gd name="T22" fmla="*/ 10 w 78"/>
              <a:gd name="T23" fmla="*/ 90 h 103"/>
              <a:gd name="T24" fmla="*/ 6 w 78"/>
              <a:gd name="T25" fmla="*/ 90 h 103"/>
              <a:gd name="T26" fmla="*/ 6 w 78"/>
              <a:gd name="T27" fmla="*/ 97 h 103"/>
              <a:gd name="T28" fmla="*/ 0 w 78"/>
              <a:gd name="T29" fmla="*/ 97 h 103"/>
              <a:gd name="T30" fmla="*/ 0 w 78"/>
              <a:gd name="T31" fmla="*/ 103 h 103"/>
              <a:gd name="T32" fmla="*/ 78 w 78"/>
              <a:gd name="T33" fmla="*/ 103 h 103"/>
              <a:gd name="T34" fmla="*/ 78 w 78"/>
              <a:gd name="T35" fmla="*/ 97 h 103"/>
              <a:gd name="T36" fmla="*/ 71 w 78"/>
              <a:gd name="T37" fmla="*/ 97 h 103"/>
              <a:gd name="T38" fmla="*/ 71 w 78"/>
              <a:gd name="T39" fmla="*/ 90 h 103"/>
              <a:gd name="T40" fmla="*/ 68 w 78"/>
              <a:gd name="T41" fmla="*/ 90 h 103"/>
              <a:gd name="T42" fmla="*/ 58 w 78"/>
              <a:gd name="T43" fmla="*/ 55 h 103"/>
              <a:gd name="T44" fmla="*/ 53 w 78"/>
              <a:gd name="T45" fmla="*/ 52 h 103"/>
              <a:gd name="T46" fmla="*/ 58 w 78"/>
              <a:gd name="T47" fmla="*/ 48 h 103"/>
              <a:gd name="T48" fmla="*/ 68 w 78"/>
              <a:gd name="T49" fmla="*/ 13 h 103"/>
              <a:gd name="T50" fmla="*/ 71 w 78"/>
              <a:gd name="T51" fmla="*/ 13 h 103"/>
              <a:gd name="T52" fmla="*/ 71 w 78"/>
              <a:gd name="T53" fmla="*/ 6 h 103"/>
              <a:gd name="T54" fmla="*/ 62 w 78"/>
              <a:gd name="T55" fmla="*/ 14 h 103"/>
              <a:gd name="T56" fmla="*/ 54 w 78"/>
              <a:gd name="T57" fmla="*/ 43 h 103"/>
              <a:gd name="T58" fmla="*/ 45 w 78"/>
              <a:gd name="T59" fmla="*/ 47 h 103"/>
              <a:gd name="T60" fmla="*/ 45 w 78"/>
              <a:gd name="T61" fmla="*/ 56 h 103"/>
              <a:gd name="T62" fmla="*/ 54 w 78"/>
              <a:gd name="T63" fmla="*/ 60 h 103"/>
              <a:gd name="T64" fmla="*/ 62 w 78"/>
              <a:gd name="T65" fmla="*/ 89 h 103"/>
              <a:gd name="T66" fmla="*/ 61 w 78"/>
              <a:gd name="T67" fmla="*/ 90 h 103"/>
              <a:gd name="T68" fmla="*/ 55 w 78"/>
              <a:gd name="T69" fmla="*/ 90 h 103"/>
              <a:gd name="T70" fmla="*/ 50 w 78"/>
              <a:gd name="T71" fmla="*/ 75 h 103"/>
              <a:gd name="T72" fmla="*/ 42 w 78"/>
              <a:gd name="T73" fmla="*/ 71 h 103"/>
              <a:gd name="T74" fmla="*/ 42 w 78"/>
              <a:gd name="T75" fmla="*/ 45 h 103"/>
              <a:gd name="T76" fmla="*/ 53 w 78"/>
              <a:gd name="T77" fmla="*/ 40 h 103"/>
              <a:gd name="T78" fmla="*/ 59 w 78"/>
              <a:gd name="T79" fmla="*/ 32 h 103"/>
              <a:gd name="T80" fmla="*/ 19 w 78"/>
              <a:gd name="T81" fmla="*/ 32 h 103"/>
              <a:gd name="T82" fmla="*/ 25 w 78"/>
              <a:gd name="T83" fmla="*/ 40 h 103"/>
              <a:gd name="T84" fmla="*/ 36 w 78"/>
              <a:gd name="T85" fmla="*/ 45 h 103"/>
              <a:gd name="T86" fmla="*/ 36 w 78"/>
              <a:gd name="T87" fmla="*/ 71 h 103"/>
              <a:gd name="T88" fmla="*/ 28 w 78"/>
              <a:gd name="T89" fmla="*/ 75 h 103"/>
              <a:gd name="T90" fmla="*/ 23 w 78"/>
              <a:gd name="T91" fmla="*/ 90 h 103"/>
              <a:gd name="T92" fmla="*/ 16 w 78"/>
              <a:gd name="T93" fmla="*/ 90 h 103"/>
              <a:gd name="T94" fmla="*/ 16 w 78"/>
              <a:gd name="T95" fmla="*/ 89 h 103"/>
              <a:gd name="T96" fmla="*/ 24 w 78"/>
              <a:gd name="T97" fmla="*/ 60 h 103"/>
              <a:gd name="T98" fmla="*/ 32 w 78"/>
              <a:gd name="T99" fmla="*/ 56 h 103"/>
              <a:gd name="T100" fmla="*/ 32 w 78"/>
              <a:gd name="T101" fmla="*/ 47 h 103"/>
              <a:gd name="T102" fmla="*/ 24 w 78"/>
              <a:gd name="T103" fmla="*/ 43 h 103"/>
              <a:gd name="T104" fmla="*/ 16 w 78"/>
              <a:gd name="T105" fmla="*/ 14 h 103"/>
              <a:gd name="T106" fmla="*/ 16 w 78"/>
              <a:gd name="T107" fmla="*/ 13 h 103"/>
              <a:gd name="T108" fmla="*/ 61 w 78"/>
              <a:gd name="T109" fmla="*/ 13 h 103"/>
              <a:gd name="T110" fmla="*/ 62 w 78"/>
              <a:gd name="T111"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 h="103">
                <a:moveTo>
                  <a:pt x="71" y="6"/>
                </a:moveTo>
                <a:cubicBezTo>
                  <a:pt x="78" y="6"/>
                  <a:pt x="78" y="6"/>
                  <a:pt x="78" y="6"/>
                </a:cubicBezTo>
                <a:cubicBezTo>
                  <a:pt x="78" y="0"/>
                  <a:pt x="78" y="0"/>
                  <a:pt x="78" y="0"/>
                </a:cubicBezTo>
                <a:cubicBezTo>
                  <a:pt x="0" y="0"/>
                  <a:pt x="0" y="0"/>
                  <a:pt x="0" y="0"/>
                </a:cubicBezTo>
                <a:cubicBezTo>
                  <a:pt x="0" y="6"/>
                  <a:pt x="0" y="6"/>
                  <a:pt x="0" y="6"/>
                </a:cubicBezTo>
                <a:cubicBezTo>
                  <a:pt x="6" y="6"/>
                  <a:pt x="6" y="6"/>
                  <a:pt x="6" y="6"/>
                </a:cubicBezTo>
                <a:cubicBezTo>
                  <a:pt x="6" y="13"/>
                  <a:pt x="6" y="13"/>
                  <a:pt x="6" y="13"/>
                </a:cubicBezTo>
                <a:cubicBezTo>
                  <a:pt x="10" y="13"/>
                  <a:pt x="10" y="13"/>
                  <a:pt x="10" y="13"/>
                </a:cubicBezTo>
                <a:cubicBezTo>
                  <a:pt x="5" y="25"/>
                  <a:pt x="9" y="40"/>
                  <a:pt x="20" y="48"/>
                </a:cubicBezTo>
                <a:cubicBezTo>
                  <a:pt x="21" y="50"/>
                  <a:pt x="23" y="51"/>
                  <a:pt x="25" y="52"/>
                </a:cubicBezTo>
                <a:cubicBezTo>
                  <a:pt x="23" y="52"/>
                  <a:pt x="21" y="53"/>
                  <a:pt x="20" y="55"/>
                </a:cubicBezTo>
                <a:cubicBezTo>
                  <a:pt x="9" y="63"/>
                  <a:pt x="5" y="78"/>
                  <a:pt x="10" y="90"/>
                </a:cubicBezTo>
                <a:cubicBezTo>
                  <a:pt x="6" y="90"/>
                  <a:pt x="6" y="90"/>
                  <a:pt x="6" y="90"/>
                </a:cubicBezTo>
                <a:cubicBezTo>
                  <a:pt x="6" y="97"/>
                  <a:pt x="6" y="97"/>
                  <a:pt x="6" y="97"/>
                </a:cubicBezTo>
                <a:cubicBezTo>
                  <a:pt x="0" y="97"/>
                  <a:pt x="0" y="97"/>
                  <a:pt x="0" y="97"/>
                </a:cubicBezTo>
                <a:cubicBezTo>
                  <a:pt x="0" y="103"/>
                  <a:pt x="0" y="103"/>
                  <a:pt x="0" y="103"/>
                </a:cubicBezTo>
                <a:cubicBezTo>
                  <a:pt x="78" y="103"/>
                  <a:pt x="78" y="103"/>
                  <a:pt x="78" y="103"/>
                </a:cubicBezTo>
                <a:cubicBezTo>
                  <a:pt x="78" y="97"/>
                  <a:pt x="78" y="97"/>
                  <a:pt x="78" y="97"/>
                </a:cubicBezTo>
                <a:cubicBezTo>
                  <a:pt x="71" y="97"/>
                  <a:pt x="71" y="97"/>
                  <a:pt x="71" y="97"/>
                </a:cubicBezTo>
                <a:cubicBezTo>
                  <a:pt x="71" y="90"/>
                  <a:pt x="71" y="90"/>
                  <a:pt x="71" y="90"/>
                </a:cubicBezTo>
                <a:cubicBezTo>
                  <a:pt x="68" y="90"/>
                  <a:pt x="68" y="90"/>
                  <a:pt x="68" y="90"/>
                </a:cubicBezTo>
                <a:cubicBezTo>
                  <a:pt x="73" y="78"/>
                  <a:pt x="69" y="63"/>
                  <a:pt x="58" y="55"/>
                </a:cubicBezTo>
                <a:cubicBezTo>
                  <a:pt x="56" y="53"/>
                  <a:pt x="54" y="52"/>
                  <a:pt x="53" y="52"/>
                </a:cubicBezTo>
                <a:cubicBezTo>
                  <a:pt x="54" y="51"/>
                  <a:pt x="56" y="50"/>
                  <a:pt x="58" y="48"/>
                </a:cubicBezTo>
                <a:cubicBezTo>
                  <a:pt x="69" y="40"/>
                  <a:pt x="73" y="25"/>
                  <a:pt x="68" y="13"/>
                </a:cubicBezTo>
                <a:cubicBezTo>
                  <a:pt x="71" y="13"/>
                  <a:pt x="71" y="13"/>
                  <a:pt x="71" y="13"/>
                </a:cubicBezTo>
                <a:lnTo>
                  <a:pt x="71" y="6"/>
                </a:lnTo>
                <a:close/>
                <a:moveTo>
                  <a:pt x="62" y="14"/>
                </a:moveTo>
                <a:cubicBezTo>
                  <a:pt x="66" y="24"/>
                  <a:pt x="63" y="36"/>
                  <a:pt x="54" y="43"/>
                </a:cubicBezTo>
                <a:cubicBezTo>
                  <a:pt x="51" y="45"/>
                  <a:pt x="48" y="47"/>
                  <a:pt x="45" y="47"/>
                </a:cubicBezTo>
                <a:cubicBezTo>
                  <a:pt x="45" y="56"/>
                  <a:pt x="45" y="56"/>
                  <a:pt x="45" y="56"/>
                </a:cubicBezTo>
                <a:cubicBezTo>
                  <a:pt x="48" y="57"/>
                  <a:pt x="51" y="58"/>
                  <a:pt x="54" y="60"/>
                </a:cubicBezTo>
                <a:cubicBezTo>
                  <a:pt x="63" y="67"/>
                  <a:pt x="66" y="79"/>
                  <a:pt x="62" y="89"/>
                </a:cubicBezTo>
                <a:cubicBezTo>
                  <a:pt x="61" y="90"/>
                  <a:pt x="61" y="90"/>
                  <a:pt x="61" y="90"/>
                </a:cubicBezTo>
                <a:cubicBezTo>
                  <a:pt x="55" y="90"/>
                  <a:pt x="55" y="90"/>
                  <a:pt x="55" y="90"/>
                </a:cubicBezTo>
                <a:cubicBezTo>
                  <a:pt x="56" y="85"/>
                  <a:pt x="54" y="79"/>
                  <a:pt x="50" y="75"/>
                </a:cubicBezTo>
                <a:cubicBezTo>
                  <a:pt x="47" y="73"/>
                  <a:pt x="45" y="72"/>
                  <a:pt x="42" y="71"/>
                </a:cubicBezTo>
                <a:cubicBezTo>
                  <a:pt x="42" y="45"/>
                  <a:pt x="42" y="45"/>
                  <a:pt x="42" y="45"/>
                </a:cubicBezTo>
                <a:cubicBezTo>
                  <a:pt x="46" y="44"/>
                  <a:pt x="50" y="43"/>
                  <a:pt x="53" y="40"/>
                </a:cubicBezTo>
                <a:cubicBezTo>
                  <a:pt x="55" y="38"/>
                  <a:pt x="57" y="35"/>
                  <a:pt x="59" y="32"/>
                </a:cubicBezTo>
                <a:cubicBezTo>
                  <a:pt x="19" y="32"/>
                  <a:pt x="19" y="32"/>
                  <a:pt x="19" y="32"/>
                </a:cubicBezTo>
                <a:cubicBezTo>
                  <a:pt x="20" y="35"/>
                  <a:pt x="22" y="38"/>
                  <a:pt x="25" y="40"/>
                </a:cubicBezTo>
                <a:cubicBezTo>
                  <a:pt x="28" y="43"/>
                  <a:pt x="32" y="44"/>
                  <a:pt x="36" y="45"/>
                </a:cubicBezTo>
                <a:cubicBezTo>
                  <a:pt x="36" y="71"/>
                  <a:pt x="36" y="71"/>
                  <a:pt x="36" y="71"/>
                </a:cubicBezTo>
                <a:cubicBezTo>
                  <a:pt x="33" y="72"/>
                  <a:pt x="30" y="73"/>
                  <a:pt x="28" y="75"/>
                </a:cubicBezTo>
                <a:cubicBezTo>
                  <a:pt x="24" y="79"/>
                  <a:pt x="22" y="85"/>
                  <a:pt x="23" y="90"/>
                </a:cubicBezTo>
                <a:cubicBezTo>
                  <a:pt x="16" y="90"/>
                  <a:pt x="16" y="90"/>
                  <a:pt x="16" y="90"/>
                </a:cubicBezTo>
                <a:cubicBezTo>
                  <a:pt x="16" y="89"/>
                  <a:pt x="16" y="89"/>
                  <a:pt x="16" y="89"/>
                </a:cubicBezTo>
                <a:cubicBezTo>
                  <a:pt x="12" y="79"/>
                  <a:pt x="15" y="67"/>
                  <a:pt x="24" y="60"/>
                </a:cubicBezTo>
                <a:cubicBezTo>
                  <a:pt x="26" y="58"/>
                  <a:pt x="29" y="57"/>
                  <a:pt x="32" y="56"/>
                </a:cubicBezTo>
                <a:cubicBezTo>
                  <a:pt x="32" y="47"/>
                  <a:pt x="32" y="47"/>
                  <a:pt x="32" y="47"/>
                </a:cubicBezTo>
                <a:cubicBezTo>
                  <a:pt x="29" y="47"/>
                  <a:pt x="26" y="45"/>
                  <a:pt x="24" y="43"/>
                </a:cubicBezTo>
                <a:cubicBezTo>
                  <a:pt x="15" y="36"/>
                  <a:pt x="12" y="24"/>
                  <a:pt x="16" y="14"/>
                </a:cubicBezTo>
                <a:cubicBezTo>
                  <a:pt x="16" y="13"/>
                  <a:pt x="16" y="13"/>
                  <a:pt x="16" y="13"/>
                </a:cubicBezTo>
                <a:cubicBezTo>
                  <a:pt x="61" y="13"/>
                  <a:pt x="61" y="13"/>
                  <a:pt x="61" y="13"/>
                </a:cubicBezTo>
                <a:lnTo>
                  <a:pt x="62" y="14"/>
                </a:lnTo>
                <a:close/>
              </a:path>
            </a:pathLst>
          </a:custGeom>
          <a:solidFill>
            <a:sysClr val="window" lastClr="FFFFFF"/>
          </a:solidFill>
          <a:ln>
            <a:noFill/>
          </a:ln>
        </p:spPr>
        <p:txBody>
          <a:bodyPr wrap="square" lIns="90000" tIns="46800" rIns="90000" bIns="46800" anchor="ctr" anchorCtr="0">
            <a:normAutofit fontScale="97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90" b="0" i="0" u="none" strike="noStrike" kern="1200" cap="none" spc="0" normalizeH="0" baseline="0" noProof="0">
              <a:ln>
                <a:noFill/>
              </a:ln>
              <a:solidFill>
                <a:srgbClr val="FDFDFD"/>
              </a:solidFill>
              <a:effectLst/>
              <a:uLnTx/>
              <a:uFillTx/>
              <a:latin typeface="+mn-lt"/>
              <a:ea typeface="微软雅黑"/>
              <a:cs typeface="+mn-cs"/>
            </a:endParaRPr>
          </a:p>
        </p:txBody>
      </p:sp>
      <p:sp>
        <p:nvSpPr>
          <p:cNvPr id="50" name="文本框 49"/>
          <p:cNvSpPr txBox="1"/>
          <p:nvPr>
            <p:custDataLst>
              <p:tags r:id="rId9"/>
            </p:custDataLst>
          </p:nvPr>
        </p:nvSpPr>
        <p:spPr>
          <a:xfrm>
            <a:off x="7752413" y="2797291"/>
            <a:ext cx="904124" cy="5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algn="ctr">
              <a:buFont typeface="Arial" panose="020B0604020202020204" pitchFamily="34" charset="0"/>
              <a:buNone/>
              <a:defRPr sz="1800" b="1">
                <a:solidFill>
                  <a:srgbClr val="FDFDFD"/>
                </a:solidFill>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债券</a:t>
            </a:r>
          </a:p>
        </p:txBody>
      </p:sp>
      <p:sp>
        <p:nvSpPr>
          <p:cNvPr id="51" name="文本框 50"/>
          <p:cNvSpPr txBox="1"/>
          <p:nvPr>
            <p:custDataLst>
              <p:tags r:id="rId10"/>
            </p:custDataLst>
          </p:nvPr>
        </p:nvSpPr>
        <p:spPr>
          <a:xfrm>
            <a:off x="10259214" y="2784142"/>
            <a:ext cx="995672" cy="5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algn="ctr">
              <a:buFont typeface="Arial" panose="020B0604020202020204" pitchFamily="34" charset="0"/>
              <a:buNone/>
              <a:defRPr sz="1800" b="1">
                <a:solidFill>
                  <a:srgbClr val="FDFDFD"/>
                </a:solidFill>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精选个股</a:t>
            </a:r>
          </a:p>
        </p:txBody>
      </p:sp>
      <p:sp>
        <p:nvSpPr>
          <p:cNvPr id="53" name="文本框 52"/>
          <p:cNvSpPr txBox="1"/>
          <p:nvPr>
            <p:custDataLst>
              <p:tags r:id="rId11"/>
            </p:custDataLst>
          </p:nvPr>
        </p:nvSpPr>
        <p:spPr>
          <a:xfrm>
            <a:off x="7752080" y="5253990"/>
            <a:ext cx="104902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algn="ctr">
              <a:buFont typeface="Arial" panose="020B0604020202020204" pitchFamily="34" charset="0"/>
              <a:buNone/>
              <a:defRPr sz="1800" b="1">
                <a:solidFill>
                  <a:srgbClr val="FDFDFD"/>
                </a:solidFill>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800" b="1"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优先股</a:t>
            </a:r>
          </a:p>
        </p:txBody>
      </p:sp>
      <p:sp>
        <p:nvSpPr>
          <p:cNvPr id="58" name="文本框 57"/>
          <p:cNvSpPr txBox="1"/>
          <p:nvPr>
            <p:custDataLst>
              <p:tags r:id="rId12"/>
            </p:custDataLst>
          </p:nvPr>
        </p:nvSpPr>
        <p:spPr>
          <a:xfrm>
            <a:off x="8845581" y="3878587"/>
            <a:ext cx="1163950" cy="36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fontScale="87500" lnSpcReduction="10000"/>
          </a:bodyPr>
          <a:lstStyle>
            <a:defPPr>
              <a:defRPr lang="zh-CN"/>
            </a:defPPr>
            <a:lvl1pPr algn="ctr">
              <a:buFont typeface="Arial" panose="020B0604020202020204" pitchFamily="34" charset="0"/>
              <a:buNone/>
              <a:defRPr sz="1800">
                <a:solidFill>
                  <a:srgbClr val="FDFDFD"/>
                </a:solidFill>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ea"/>
              </a:rPr>
              <a:t>多资产</a:t>
            </a:r>
          </a:p>
        </p:txBody>
      </p:sp>
      <p:sp>
        <p:nvSpPr>
          <p:cNvPr id="8" name="Freeform 15"/>
          <p:cNvSpPr>
            <a:spLocks noEditPoints="1"/>
          </p:cNvSpPr>
          <p:nvPr>
            <p:custDataLst>
              <p:tags r:id="rId13"/>
            </p:custDataLst>
          </p:nvPr>
        </p:nvSpPr>
        <p:spPr bwMode="auto">
          <a:xfrm>
            <a:off x="10561955" y="4926965"/>
            <a:ext cx="335915" cy="327025"/>
          </a:xfrm>
          <a:custGeom>
            <a:avLst/>
            <a:gdLst>
              <a:gd name="T0" fmla="*/ 101 w 105"/>
              <a:gd name="T1" fmla="*/ 4 h 104"/>
              <a:gd name="T2" fmla="*/ 101 w 105"/>
              <a:gd name="T3" fmla="*/ 17 h 104"/>
              <a:gd name="T4" fmla="*/ 96 w 105"/>
              <a:gd name="T5" fmla="*/ 22 h 104"/>
              <a:gd name="T6" fmla="*/ 82 w 105"/>
              <a:gd name="T7" fmla="*/ 8 h 104"/>
              <a:gd name="T8" fmla="*/ 87 w 105"/>
              <a:gd name="T9" fmla="*/ 4 h 104"/>
              <a:gd name="T10" fmla="*/ 101 w 105"/>
              <a:gd name="T11" fmla="*/ 4 h 104"/>
              <a:gd name="T12" fmla="*/ 32 w 105"/>
              <a:gd name="T13" fmla="*/ 59 h 104"/>
              <a:gd name="T14" fmla="*/ 28 w 105"/>
              <a:gd name="T15" fmla="*/ 77 h 104"/>
              <a:gd name="T16" fmla="*/ 46 w 105"/>
              <a:gd name="T17" fmla="*/ 72 h 104"/>
              <a:gd name="T18" fmla="*/ 92 w 105"/>
              <a:gd name="T19" fmla="*/ 26 h 104"/>
              <a:gd name="T20" fmla="*/ 78 w 105"/>
              <a:gd name="T21" fmla="*/ 13 h 104"/>
              <a:gd name="T22" fmla="*/ 32 w 105"/>
              <a:gd name="T23" fmla="*/ 59 h 104"/>
              <a:gd name="T24" fmla="*/ 78 w 105"/>
              <a:gd name="T25" fmla="*/ 50 h 104"/>
              <a:gd name="T26" fmla="*/ 78 w 105"/>
              <a:gd name="T27" fmla="*/ 91 h 104"/>
              <a:gd name="T28" fmla="*/ 13 w 105"/>
              <a:gd name="T29" fmla="*/ 91 h 104"/>
              <a:gd name="T30" fmla="*/ 13 w 105"/>
              <a:gd name="T31" fmla="*/ 27 h 104"/>
              <a:gd name="T32" fmla="*/ 55 w 105"/>
              <a:gd name="T33" fmla="*/ 27 h 104"/>
              <a:gd name="T34" fmla="*/ 68 w 105"/>
              <a:gd name="T35" fmla="*/ 14 h 104"/>
              <a:gd name="T36" fmla="*/ 0 w 105"/>
              <a:gd name="T37" fmla="*/ 14 h 104"/>
              <a:gd name="T38" fmla="*/ 0 w 105"/>
              <a:gd name="T39" fmla="*/ 104 h 104"/>
              <a:gd name="T40" fmla="*/ 91 w 105"/>
              <a:gd name="T41" fmla="*/ 104 h 104"/>
              <a:gd name="T42" fmla="*/ 91 w 105"/>
              <a:gd name="T43" fmla="*/ 37 h 104"/>
              <a:gd name="T44" fmla="*/ 78 w 105"/>
              <a:gd name="T45" fmla="*/ 5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104">
                <a:moveTo>
                  <a:pt x="101" y="4"/>
                </a:moveTo>
                <a:cubicBezTo>
                  <a:pt x="105" y="7"/>
                  <a:pt x="105" y="14"/>
                  <a:pt x="101" y="17"/>
                </a:cubicBezTo>
                <a:cubicBezTo>
                  <a:pt x="96" y="22"/>
                  <a:pt x="96" y="22"/>
                  <a:pt x="96" y="22"/>
                </a:cubicBezTo>
                <a:cubicBezTo>
                  <a:pt x="82" y="8"/>
                  <a:pt x="82" y="8"/>
                  <a:pt x="82" y="8"/>
                </a:cubicBezTo>
                <a:cubicBezTo>
                  <a:pt x="87" y="4"/>
                  <a:pt x="87" y="4"/>
                  <a:pt x="87" y="4"/>
                </a:cubicBezTo>
                <a:cubicBezTo>
                  <a:pt x="91" y="0"/>
                  <a:pt x="97" y="0"/>
                  <a:pt x="101" y="4"/>
                </a:cubicBezTo>
                <a:close/>
                <a:moveTo>
                  <a:pt x="32" y="59"/>
                </a:moveTo>
                <a:cubicBezTo>
                  <a:pt x="28" y="77"/>
                  <a:pt x="28" y="77"/>
                  <a:pt x="28" y="77"/>
                </a:cubicBezTo>
                <a:cubicBezTo>
                  <a:pt x="46" y="72"/>
                  <a:pt x="46" y="72"/>
                  <a:pt x="46" y="72"/>
                </a:cubicBezTo>
                <a:cubicBezTo>
                  <a:pt x="92" y="26"/>
                  <a:pt x="92" y="26"/>
                  <a:pt x="92" y="26"/>
                </a:cubicBezTo>
                <a:cubicBezTo>
                  <a:pt x="78" y="13"/>
                  <a:pt x="78" y="13"/>
                  <a:pt x="78" y="13"/>
                </a:cubicBezTo>
                <a:lnTo>
                  <a:pt x="32" y="59"/>
                </a:lnTo>
                <a:close/>
                <a:moveTo>
                  <a:pt x="78" y="50"/>
                </a:moveTo>
                <a:cubicBezTo>
                  <a:pt x="78" y="91"/>
                  <a:pt x="78" y="91"/>
                  <a:pt x="78" y="91"/>
                </a:cubicBezTo>
                <a:cubicBezTo>
                  <a:pt x="13" y="91"/>
                  <a:pt x="13" y="91"/>
                  <a:pt x="13" y="91"/>
                </a:cubicBezTo>
                <a:cubicBezTo>
                  <a:pt x="13" y="27"/>
                  <a:pt x="13" y="27"/>
                  <a:pt x="13" y="27"/>
                </a:cubicBezTo>
                <a:cubicBezTo>
                  <a:pt x="55" y="27"/>
                  <a:pt x="55" y="27"/>
                  <a:pt x="55" y="27"/>
                </a:cubicBezTo>
                <a:cubicBezTo>
                  <a:pt x="68" y="14"/>
                  <a:pt x="68" y="14"/>
                  <a:pt x="68" y="14"/>
                </a:cubicBezTo>
                <a:cubicBezTo>
                  <a:pt x="0" y="14"/>
                  <a:pt x="0" y="14"/>
                  <a:pt x="0" y="14"/>
                </a:cubicBezTo>
                <a:cubicBezTo>
                  <a:pt x="0" y="104"/>
                  <a:pt x="0" y="104"/>
                  <a:pt x="0" y="104"/>
                </a:cubicBezTo>
                <a:cubicBezTo>
                  <a:pt x="91" y="104"/>
                  <a:pt x="91" y="104"/>
                  <a:pt x="91" y="104"/>
                </a:cubicBezTo>
                <a:cubicBezTo>
                  <a:pt x="91" y="37"/>
                  <a:pt x="91" y="37"/>
                  <a:pt x="91" y="37"/>
                </a:cubicBezTo>
                <a:lnTo>
                  <a:pt x="78" y="50"/>
                </a:lnTo>
                <a:close/>
              </a:path>
            </a:pathLst>
          </a:custGeom>
          <a:solidFill>
            <a:sysClr val="window" lastClr="FFFFFF"/>
          </a:solidFill>
          <a:ln>
            <a:noFill/>
          </a:ln>
        </p:spPr>
        <p:txBody>
          <a:bodyPr wrap="square" lIns="90000" tIns="46800" rIns="90000" bIns="46800" anchor="ctr" anchorCtr="0">
            <a:normAutofit fontScale="97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90" b="0" i="0" u="none" strike="noStrike" kern="1200" cap="none" spc="0" normalizeH="0" baseline="0" noProof="0">
              <a:ln>
                <a:noFill/>
              </a:ln>
              <a:solidFill>
                <a:srgbClr val="FDFDFD"/>
              </a:solidFill>
              <a:effectLst/>
              <a:uLnTx/>
              <a:uFillTx/>
              <a:latin typeface="+mn-lt"/>
              <a:ea typeface="微软雅黑"/>
              <a:cs typeface="+mn-cs"/>
            </a:endParaRPr>
          </a:p>
        </p:txBody>
      </p:sp>
      <p:sp>
        <p:nvSpPr>
          <p:cNvPr id="9" name="文本框 8"/>
          <p:cNvSpPr txBox="1"/>
          <p:nvPr>
            <p:custDataLst>
              <p:tags r:id="rId14"/>
            </p:custDataLst>
          </p:nvPr>
        </p:nvSpPr>
        <p:spPr>
          <a:xfrm>
            <a:off x="10009505" y="5253990"/>
            <a:ext cx="121666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lstStyle>
            <a:defPPr>
              <a:defRPr lang="zh-CN"/>
            </a:defPPr>
            <a:lvl1pPr algn="ctr">
              <a:buFont typeface="Arial" panose="020B0604020202020204" pitchFamily="34" charset="0"/>
              <a:buNone/>
              <a:defRPr sz="1800" b="1">
                <a:solidFill>
                  <a:srgbClr val="FDFDFD"/>
                </a:solidFill>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800" b="1"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商品及衍生品</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灯片编号占位符 64"/>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25381-B7F7-4DFD-A5AF-1FFF34357F98}" type="slidenum">
              <a:rPr kumimoji="0" lang="en-US" altLang="en-US" sz="1800" b="0" i="0" u="none" strike="noStrike" kern="1200" cap="none" spc="0" normalizeH="0" baseline="0" noProof="0" smtClean="0">
                <a:ln>
                  <a:noFill/>
                </a:ln>
                <a:solidFill>
                  <a:prstClr val="black"/>
                </a:solidFill>
                <a:effectLst/>
                <a:uLnTx/>
                <a:uFillTx/>
                <a:latin typeface="Calibri" panose="020F0502020204030204"/>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altLang="en-US" sz="1800" b="0" i="0" u="none" strike="noStrike" kern="1200" cap="none" spc="0" normalizeH="0" baseline="0" noProof="0">
              <a:ln>
                <a:noFill/>
              </a:ln>
              <a:solidFill>
                <a:prstClr val="black"/>
              </a:solidFill>
              <a:effectLst/>
              <a:uLnTx/>
              <a:uFillTx/>
              <a:latin typeface="Calibri" panose="020F0502020204030204"/>
              <a:ea typeface="微软雅黑"/>
              <a:cs typeface="+mn-cs"/>
            </a:endParaRPr>
          </a:p>
        </p:txBody>
      </p:sp>
      <p:sp>
        <p:nvSpPr>
          <p:cNvPr id="2" name="文本框 1"/>
          <p:cNvSpPr txBox="1"/>
          <p:nvPr/>
        </p:nvSpPr>
        <p:spPr>
          <a:xfrm>
            <a:off x="434340" y="791731"/>
            <a:ext cx="59213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1.3 </a:t>
            </a:r>
            <a:r>
              <a:rPr kumimoji="0" lang="zh-CN" altLang="en-US" sz="24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产品发行背景</a:t>
            </a:r>
          </a:p>
        </p:txBody>
      </p:sp>
      <p:sp>
        <p:nvSpPr>
          <p:cNvPr id="44" name="矩形 43"/>
          <p:cNvSpPr/>
          <p:nvPr/>
        </p:nvSpPr>
        <p:spPr>
          <a:xfrm>
            <a:off x="220680" y="762172"/>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sym typeface="+mn-lt"/>
            </a:endParaRPr>
          </a:p>
        </p:txBody>
      </p:sp>
      <p:sp>
        <p:nvSpPr>
          <p:cNvPr id="17" name="文本框 12"/>
          <p:cNvSpPr>
            <a:spLocks noChangeArrowheads="1"/>
          </p:cNvSpPr>
          <p:nvPr/>
        </p:nvSpPr>
        <p:spPr bwMode="auto">
          <a:xfrm>
            <a:off x="2164080" y="1349375"/>
            <a:ext cx="1396365" cy="334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75" b="1" i="0" u="none" strike="noStrike" kern="1200" cap="none" spc="0" normalizeH="0" baseline="0" noProof="0" dirty="0">
                <a:ln>
                  <a:noFill/>
                </a:ln>
                <a:solidFill>
                  <a:srgbClr val="FFFFFF"/>
                </a:solidFill>
                <a:effectLst/>
                <a:uLnTx/>
                <a:uFillTx/>
                <a:latin typeface="Arial" panose="020B0604020202020204" pitchFamily="34" charset="0"/>
                <a:ea typeface="微软雅黑"/>
                <a:cs typeface="+mn-ea"/>
                <a:sym typeface="+mn-lt"/>
              </a:rPr>
              <a:t>点击输入标题</a:t>
            </a:r>
            <a:endParaRPr kumimoji="0" lang="en-US" sz="1575" b="1" i="0" u="none" strike="noStrike" kern="1200" cap="none" spc="0" normalizeH="0" baseline="0" noProof="0" dirty="0">
              <a:ln>
                <a:noFill/>
              </a:ln>
              <a:solidFill>
                <a:srgbClr val="FFFFFF"/>
              </a:solidFill>
              <a:effectLst/>
              <a:uLnTx/>
              <a:uFillTx/>
              <a:latin typeface="Arial" panose="020B0604020202020204" pitchFamily="34" charset="0"/>
              <a:ea typeface="微软雅黑"/>
              <a:cs typeface="+mn-ea"/>
              <a:sym typeface="+mn-lt"/>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653" y="356281"/>
            <a:ext cx="1769325" cy="335290"/>
          </a:xfrm>
          <a:prstGeom prst="rect">
            <a:avLst/>
          </a:prstGeom>
          <a:solidFill>
            <a:schemeClr val="bg1"/>
          </a:solidFill>
        </p:spPr>
      </p:pic>
      <p:sp>
        <p:nvSpPr>
          <p:cNvPr id="3" name="文本框 2"/>
          <p:cNvSpPr txBox="1"/>
          <p:nvPr/>
        </p:nvSpPr>
        <p:spPr>
          <a:xfrm>
            <a:off x="9639935" y="104775"/>
            <a:ext cx="1891665" cy="3378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mn-lt"/>
                <a:ea typeface="微软雅黑"/>
                <a:cs typeface="+mn-cs"/>
              </a:rPr>
              <a:t>内部资料 注意保密</a:t>
            </a:r>
          </a:p>
        </p:txBody>
      </p:sp>
      <p:sp>
        <p:nvSpPr>
          <p:cNvPr id="4" name="文本框 3"/>
          <p:cNvSpPr txBox="1"/>
          <p:nvPr/>
        </p:nvSpPr>
        <p:spPr>
          <a:xfrm>
            <a:off x="490653" y="1328898"/>
            <a:ext cx="11428191" cy="175432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2021</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年</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6</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月</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日，中证科创创业</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50</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指数（代码：</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931643</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）公布，该指数为沪深两市双创板块第一只跨市场指数，从双创板块中选取市值较大的</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50</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只新兴产业上市公司争取作为指数样本，指数每季度调整一次，有助于加速成分股更新迭代；</a:t>
            </a:r>
            <a:endPar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新股上市满一个季度即可纳入指数样本池，使得优质上市公司能够更早纳入指数。</a:t>
            </a:r>
            <a:endPar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个股比例上限不超过</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10%</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，避免权重股对指数影响过大，在样本调整日将个股比例上限设定为</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10%</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以内，提高持股的分散度，降低集中度风险。</a:t>
            </a:r>
            <a:endPar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nvSpPr>
        <p:spPr>
          <a:xfrm>
            <a:off x="434029" y="6496700"/>
            <a:ext cx="4634349" cy="2755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n-lt"/>
                <a:ea typeface="微软雅黑"/>
                <a:cs typeface="+mn-cs"/>
              </a:rPr>
              <a:t>资料来源：</a:t>
            </a:r>
            <a:r>
              <a:rPr kumimoji="0" lang="en-US" altLang="zh-CN" sz="1200" b="0" i="0" u="none" strike="noStrike" kern="1200" cap="none" spc="0" normalizeH="0" baseline="0" noProof="0" dirty="0">
                <a:ln>
                  <a:noFill/>
                </a:ln>
                <a:solidFill>
                  <a:srgbClr val="000000"/>
                </a:solidFill>
                <a:effectLst/>
                <a:uLnTx/>
                <a:uFillTx/>
                <a:latin typeface="+mn-lt"/>
                <a:ea typeface="微软雅黑"/>
                <a:cs typeface="+mn-cs"/>
              </a:rPr>
              <a:t>WIND</a:t>
            </a:r>
            <a:endParaRPr kumimoji="0" lang="zh-CN" altLang="en-US" sz="1200" b="0" i="0" u="none" strike="noStrike" kern="1200" cap="none" spc="0" normalizeH="0" baseline="0" noProof="0" dirty="0">
              <a:ln>
                <a:noFill/>
              </a:ln>
              <a:solidFill>
                <a:srgbClr val="000000"/>
              </a:solidFill>
              <a:effectLst/>
              <a:uLnTx/>
              <a:uFillTx/>
              <a:latin typeface="+mn-lt"/>
              <a:ea typeface="微软雅黑"/>
              <a:cs typeface="+mn-cs"/>
            </a:endParaRPr>
          </a:p>
        </p:txBody>
      </p:sp>
      <p:graphicFrame>
        <p:nvGraphicFramePr>
          <p:cNvPr id="12" name="表格 11">
            <a:extLst>
              <a:ext uri="{FF2B5EF4-FFF2-40B4-BE49-F238E27FC236}">
                <a16:creationId xmlns:a16="http://schemas.microsoft.com/office/drawing/2014/main" id="{1ACCC2AE-464E-4283-A174-C8152EA00DFC}"/>
              </a:ext>
            </a:extLst>
          </p:cNvPr>
          <p:cNvGraphicFramePr/>
          <p:nvPr>
            <p:custDataLst>
              <p:tags r:id="rId1"/>
            </p:custDataLst>
            <p:extLst>
              <p:ext uri="{D42A27DB-BD31-4B8C-83A1-F6EECF244321}">
                <p14:modId xmlns:p14="http://schemas.microsoft.com/office/powerpoint/2010/main" val="657306308"/>
              </p:ext>
            </p:extLst>
          </p:nvPr>
        </p:nvGraphicFramePr>
        <p:xfrm>
          <a:off x="745489" y="3323069"/>
          <a:ext cx="10700386" cy="2745630"/>
        </p:xfrm>
        <a:graphic>
          <a:graphicData uri="http://schemas.openxmlformats.org/drawingml/2006/table">
            <a:tbl>
              <a:tblPr firstRow="1" bandRow="1">
                <a:tableStyleId>{5C22544A-7EE6-4342-B048-85BDC9FD1C3A}</a:tableStyleId>
              </a:tblPr>
              <a:tblGrid>
                <a:gridCol w="2332836">
                  <a:extLst>
                    <a:ext uri="{9D8B030D-6E8A-4147-A177-3AD203B41FA5}">
                      <a16:colId xmlns:a16="http://schemas.microsoft.com/office/drawing/2014/main" val="20000"/>
                    </a:ext>
                  </a:extLst>
                </a:gridCol>
                <a:gridCol w="8367550">
                  <a:extLst>
                    <a:ext uri="{9D8B030D-6E8A-4147-A177-3AD203B41FA5}">
                      <a16:colId xmlns:a16="http://schemas.microsoft.com/office/drawing/2014/main" val="20001"/>
                    </a:ext>
                  </a:extLst>
                </a:gridCol>
              </a:tblGrid>
              <a:tr h="325851">
                <a:tc gridSpan="2">
                  <a:txBody>
                    <a:bodyPr/>
                    <a:lstStyle/>
                    <a:p>
                      <a:pPr algn="ctr">
                        <a:buNone/>
                      </a:pPr>
                      <a:r>
                        <a:rPr lang="zh-CN" altLang="en-US" sz="1600" dirty="0">
                          <a:latin typeface="微软雅黑" panose="020B0503020204020204" pitchFamily="34" charset="-122"/>
                          <a:ea typeface="微软雅黑" panose="020B0503020204020204" pitchFamily="34" charset="-122"/>
                        </a:rPr>
                        <a:t>科创创业</a:t>
                      </a:r>
                      <a:r>
                        <a:rPr lang="en-US" altLang="zh-CN" sz="1600" dirty="0">
                          <a:latin typeface="微软雅黑" panose="020B0503020204020204" pitchFamily="34" charset="-122"/>
                          <a:ea typeface="微软雅黑" panose="020B0503020204020204" pitchFamily="34" charset="-122"/>
                        </a:rPr>
                        <a:t>50</a:t>
                      </a:r>
                      <a:r>
                        <a:rPr lang="zh-CN" altLang="en-US" sz="1600" dirty="0">
                          <a:latin typeface="微软雅黑" panose="020B0503020204020204" pitchFamily="34" charset="-122"/>
                          <a:ea typeface="微软雅黑" panose="020B0503020204020204" pitchFamily="34" charset="-122"/>
                        </a:rPr>
                        <a:t>指数编制基本要素</a:t>
                      </a:r>
                      <a:endParaRPr sz="1600" dirty="0">
                        <a:latin typeface="微软雅黑" panose="020B0503020204020204" pitchFamily="34" charset="-122"/>
                        <a:ea typeface="微软雅黑" panose="020B0503020204020204" pitchFamily="34" charset="-122"/>
                      </a:endParaRPr>
                    </a:p>
                  </a:txBody>
                  <a:tcPr anchor="ctr">
                    <a:solidFill>
                      <a:srgbClr val="7030A0"/>
                    </a:solidFill>
                  </a:tcPr>
                </a:tc>
                <a:tc hMerge="1">
                  <a:txBody>
                    <a:bodyPr/>
                    <a:lstStyle/>
                    <a:p>
                      <a:pPr algn="ctr">
                        <a:buNone/>
                      </a:pPr>
                      <a:r>
                        <a:rPr sz="1600" dirty="0" err="1">
                          <a:latin typeface="微软雅黑" panose="020B0503020204020204" pitchFamily="34" charset="-122"/>
                          <a:ea typeface="微软雅黑" panose="020B0503020204020204" pitchFamily="34" charset="-122"/>
                        </a:rPr>
                        <a:t>阳光橙增盈</a:t>
                      </a:r>
                      <a:r>
                        <a:rPr lang="zh-CN" altLang="en-US" sz="1600" dirty="0">
                          <a:latin typeface="微软雅黑" panose="020B0503020204020204" pitchFamily="34" charset="-122"/>
                          <a:ea typeface="微软雅黑" panose="020B0503020204020204" pitchFamily="34" charset="-122"/>
                        </a:rPr>
                        <a:t>双创进取</a:t>
                      </a:r>
                      <a:r>
                        <a:rPr sz="1600" dirty="0">
                          <a:latin typeface="微软雅黑" panose="020B0503020204020204" pitchFamily="34" charset="-122"/>
                          <a:ea typeface="微软雅黑" panose="020B0503020204020204" pitchFamily="34" charset="-122"/>
                        </a:rPr>
                        <a:t>（</a:t>
                      </a:r>
                      <a:r>
                        <a:rPr lang="en-US" sz="1600" dirty="0">
                          <a:latin typeface="微软雅黑" panose="020B0503020204020204" pitchFamily="34" charset="-122"/>
                          <a:ea typeface="微软雅黑" panose="020B0503020204020204" pitchFamily="34" charset="-122"/>
                        </a:rPr>
                        <a:t>182</a:t>
                      </a:r>
                      <a:r>
                        <a:rPr lang="zh-CN" altLang="en-US" sz="1600" dirty="0">
                          <a:latin typeface="微软雅黑" panose="020B0503020204020204" pitchFamily="34" charset="-122"/>
                          <a:ea typeface="微软雅黑" panose="020B0503020204020204" pitchFamily="34" charset="-122"/>
                        </a:rPr>
                        <a:t>天最低持有</a:t>
                      </a:r>
                      <a:r>
                        <a:rPr sz="1600" dirty="0">
                          <a:latin typeface="微软雅黑" panose="020B0503020204020204" pitchFamily="34" charset="-122"/>
                          <a:ea typeface="微软雅黑" panose="020B0503020204020204" pitchFamily="34" charset="-122"/>
                        </a:rPr>
                        <a:t>）</a:t>
                      </a:r>
                    </a:p>
                  </a:txBody>
                  <a:tcPr anchor="ctr">
                    <a:solidFill>
                      <a:srgbClr val="7030A0"/>
                    </a:solidFill>
                  </a:tcPr>
                </a:tc>
                <a:extLst>
                  <a:ext uri="{0D108BD9-81ED-4DB2-BD59-A6C34878D82A}">
                    <a16:rowId xmlns:a16="http://schemas.microsoft.com/office/drawing/2014/main" val="10000"/>
                  </a:ext>
                </a:extLst>
              </a:tr>
              <a:tr h="337710">
                <a:tc>
                  <a:txBody>
                    <a:bodyPr/>
                    <a:lstStyle/>
                    <a:p>
                      <a:pPr algn="ctr">
                        <a:buNone/>
                      </a:pPr>
                      <a:r>
                        <a:rPr lang="zh-CN" altLang="en-US" sz="1600" dirty="0">
                          <a:latin typeface="微软雅黑" panose="020B0503020204020204" pitchFamily="34" charset="-122"/>
                          <a:ea typeface="微软雅黑" panose="020B0503020204020204" pitchFamily="34" charset="-122"/>
                        </a:rPr>
                        <a:t>基日</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基点</a:t>
                      </a:r>
                    </a:p>
                  </a:txBody>
                  <a:tcPr anchor="ctr">
                    <a:solidFill>
                      <a:schemeClr val="bg1">
                        <a:lumMod val="95000"/>
                      </a:schemeClr>
                    </a:solidFill>
                  </a:tcPr>
                </a:tc>
                <a:tc>
                  <a:txBody>
                    <a:bodyPr/>
                    <a:lstStyle/>
                    <a:p>
                      <a:pPr algn="ctr">
                        <a:buNone/>
                      </a:pPr>
                      <a:r>
                        <a:rPr lang="en-US" altLang="zh-CN" sz="1600" dirty="0">
                          <a:latin typeface="微软雅黑" panose="020B0503020204020204" pitchFamily="34" charset="-122"/>
                          <a:ea typeface="微软雅黑" panose="020B0503020204020204" pitchFamily="34" charset="-122"/>
                        </a:rPr>
                        <a:t>2019</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12</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31</a:t>
                      </a:r>
                      <a:r>
                        <a:rPr lang="zh-CN" altLang="en-US" sz="1600" dirty="0">
                          <a:latin typeface="微软雅黑" panose="020B0503020204020204" pitchFamily="34" charset="-122"/>
                          <a:ea typeface="微软雅黑" panose="020B0503020204020204" pitchFamily="34" charset="-122"/>
                        </a:rPr>
                        <a:t>日</a:t>
                      </a:r>
                      <a:r>
                        <a:rPr lang="en-US" altLang="zh-CN" sz="1600" dirty="0">
                          <a:latin typeface="微软雅黑" panose="020B0503020204020204" pitchFamily="34" charset="-122"/>
                          <a:ea typeface="微软雅黑" panose="020B0503020204020204" pitchFamily="34" charset="-122"/>
                        </a:rPr>
                        <a:t>/1000</a:t>
                      </a:r>
                      <a:r>
                        <a:rPr lang="zh-CN" altLang="en-US" sz="1600" dirty="0">
                          <a:latin typeface="微软雅黑" panose="020B0503020204020204" pitchFamily="34" charset="-122"/>
                          <a:ea typeface="微软雅黑" panose="020B0503020204020204" pitchFamily="34" charset="-122"/>
                        </a:rPr>
                        <a:t>点</a:t>
                      </a:r>
                    </a:p>
                  </a:txBody>
                  <a:tcPr anchor="ctr">
                    <a:solidFill>
                      <a:schemeClr val="bg1">
                        <a:lumMod val="95000"/>
                      </a:schemeClr>
                    </a:solidFill>
                  </a:tcPr>
                </a:tc>
                <a:extLst>
                  <a:ext uri="{0D108BD9-81ED-4DB2-BD59-A6C34878D82A}">
                    <a16:rowId xmlns:a16="http://schemas.microsoft.com/office/drawing/2014/main" val="10001"/>
                  </a:ext>
                </a:extLst>
              </a:tr>
              <a:tr h="470216">
                <a:tc>
                  <a:txBody>
                    <a:bodyPr/>
                    <a:lstStyle/>
                    <a:p>
                      <a:pPr algn="ctr">
                        <a:buNone/>
                      </a:pPr>
                      <a:r>
                        <a:rPr lang="zh-CN" altLang="en-US" sz="1600" dirty="0">
                          <a:latin typeface="微软雅黑" panose="020B0503020204020204" pitchFamily="34" charset="-122"/>
                          <a:ea typeface="微软雅黑" panose="020B0503020204020204" pitchFamily="34" charset="-122"/>
                        </a:rPr>
                        <a:t>加权方式</a:t>
                      </a:r>
                    </a:p>
                  </a:txBody>
                  <a:tcPr anchor="ctr">
                    <a:solidFill>
                      <a:schemeClr val="bg1">
                        <a:lumMod val="95000"/>
                      </a:schemeClr>
                    </a:solidFill>
                  </a:tcPr>
                </a:tc>
                <a:tc>
                  <a:txBody>
                    <a:bodyPr/>
                    <a:lstStyle/>
                    <a:p>
                      <a:pPr algn="ctr">
                        <a:buNone/>
                      </a:pPr>
                      <a:r>
                        <a:rPr lang="zh-CN" altLang="en-US" sz="1600" dirty="0">
                          <a:latin typeface="微软雅黑" panose="020B0503020204020204" pitchFamily="34" charset="-122"/>
                          <a:ea typeface="微软雅黑" panose="020B0503020204020204" pitchFamily="34" charset="-122"/>
                        </a:rPr>
                        <a:t>调整市值加权（股价</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调整股本数</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权重因子），权重因子介于</a:t>
                      </a:r>
                      <a:r>
                        <a:rPr lang="en-US" altLang="zh-CN" sz="1600" dirty="0">
                          <a:latin typeface="微软雅黑" panose="020B0503020204020204" pitchFamily="34" charset="-122"/>
                          <a:ea typeface="微软雅黑" panose="020B0503020204020204" pitchFamily="34" charset="-122"/>
                        </a:rPr>
                        <a:t>0-1</a:t>
                      </a:r>
                      <a:r>
                        <a:rPr lang="zh-CN" altLang="en-US" sz="1600"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使得单样本权重不超</a:t>
                      </a:r>
                      <a:r>
                        <a:rPr lang="en-US" altLang="zh-CN" sz="1600" b="1" dirty="0">
                          <a:latin typeface="微软雅黑" panose="020B0503020204020204" pitchFamily="34" charset="-122"/>
                          <a:ea typeface="微软雅黑" panose="020B0503020204020204" pitchFamily="34" charset="-122"/>
                        </a:rPr>
                        <a:t>10%</a:t>
                      </a:r>
                      <a:r>
                        <a:rPr lang="zh-CN" altLang="en-US" sz="1600" b="1" dirty="0">
                          <a:latin typeface="微软雅黑" panose="020B0503020204020204" pitchFamily="34" charset="-122"/>
                          <a:ea typeface="微软雅黑" panose="020B0503020204020204" pitchFamily="34" charset="-122"/>
                        </a:rPr>
                        <a:t>，单板块权重不超</a:t>
                      </a:r>
                      <a:r>
                        <a:rPr lang="en-US" altLang="zh-CN" sz="1600" b="1" dirty="0">
                          <a:latin typeface="微软雅黑" panose="020B0503020204020204" pitchFamily="34" charset="-122"/>
                          <a:ea typeface="微软雅黑" panose="020B0503020204020204" pitchFamily="34" charset="-122"/>
                        </a:rPr>
                        <a:t>80%</a:t>
                      </a:r>
                      <a:endParaRPr lang="zh-CN" altLang="en-US" sz="1600" b="1" dirty="0">
                        <a:latin typeface="微软雅黑" panose="020B0503020204020204" pitchFamily="34" charset="-122"/>
                        <a:ea typeface="微软雅黑" panose="020B0503020204020204" pitchFamily="34" charset="-122"/>
                      </a:endParaRPr>
                    </a:p>
                  </a:txBody>
                  <a:tcPr anchor="ctr">
                    <a:solidFill>
                      <a:schemeClr val="bg1">
                        <a:lumMod val="95000"/>
                      </a:schemeClr>
                    </a:solidFill>
                  </a:tcPr>
                </a:tc>
                <a:extLst>
                  <a:ext uri="{0D108BD9-81ED-4DB2-BD59-A6C34878D82A}">
                    <a16:rowId xmlns:a16="http://schemas.microsoft.com/office/drawing/2014/main" val="10002"/>
                  </a:ext>
                </a:extLst>
              </a:tr>
              <a:tr h="272230">
                <a:tc>
                  <a:txBody>
                    <a:bodyPr/>
                    <a:lstStyle/>
                    <a:p>
                      <a:pPr algn="ctr">
                        <a:buNone/>
                      </a:pPr>
                      <a:r>
                        <a:rPr lang="zh-CN" altLang="en-US" sz="1600" dirty="0">
                          <a:latin typeface="微软雅黑" panose="020B0503020204020204" pitchFamily="34" charset="-122"/>
                          <a:ea typeface="微软雅黑" panose="020B0503020204020204" pitchFamily="34" charset="-122"/>
                        </a:rPr>
                        <a:t>样本空间</a:t>
                      </a:r>
                    </a:p>
                  </a:txBody>
                  <a:tcPr anchor="ctr">
                    <a:solidFill>
                      <a:schemeClr val="bg1">
                        <a:lumMod val="95000"/>
                      </a:schemeClr>
                    </a:solidFill>
                  </a:tcPr>
                </a:tc>
                <a:tc>
                  <a:txBody>
                    <a:bodyPr/>
                    <a:lstStyle/>
                    <a:p>
                      <a:pPr algn="ctr">
                        <a:buNone/>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）上市时间超过一个季度；（</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）过去一年日均成交额排名样本空间前</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80%</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solidFill>
                      <a:schemeClr val="bg1">
                        <a:lumMod val="95000"/>
                      </a:schemeClr>
                    </a:solidFill>
                  </a:tcPr>
                </a:tc>
                <a:extLst>
                  <a:ext uri="{0D108BD9-81ED-4DB2-BD59-A6C34878D82A}">
                    <a16:rowId xmlns:a16="http://schemas.microsoft.com/office/drawing/2014/main" val="10003"/>
                  </a:ext>
                </a:extLst>
              </a:tr>
              <a:tr h="668201">
                <a:tc>
                  <a:txBody>
                    <a:bodyPr/>
                    <a:lstStyle/>
                    <a:p>
                      <a:pPr algn="ctr">
                        <a:buNone/>
                      </a:pPr>
                      <a:r>
                        <a:rPr lang="zh-CN" altLang="en-US" sz="1600" dirty="0">
                          <a:latin typeface="微软雅黑" panose="020B0503020204020204" pitchFamily="34" charset="-122"/>
                          <a:ea typeface="微软雅黑" panose="020B0503020204020204" pitchFamily="34" charset="-122"/>
                        </a:rPr>
                        <a:t>选样方法</a:t>
                      </a:r>
                    </a:p>
                  </a:txBody>
                  <a:tcPr anchor="ctr">
                    <a:solidFill>
                      <a:schemeClr val="bg1">
                        <a:lumMod val="95000"/>
                      </a:schemeClr>
                    </a:solidFill>
                  </a:tcPr>
                </a:tc>
                <a:tc>
                  <a:txBody>
                    <a:bodyPr/>
                    <a:lstStyle/>
                    <a:p>
                      <a:pPr algn="ctr">
                        <a:buNone/>
                      </a:pPr>
                      <a:r>
                        <a:rPr lang="zh-CN" altLang="en-US" sz="1600" dirty="0">
                          <a:solidFill>
                            <a:schemeClr val="tx1"/>
                          </a:solidFill>
                          <a:latin typeface="微软雅黑" panose="020B0503020204020204" pitchFamily="34" charset="-122"/>
                          <a:ea typeface="微软雅黑" panose="020B0503020204020204" pitchFamily="34" charset="-122"/>
                        </a:rPr>
                        <a:t>（</a:t>
                      </a:r>
                      <a:r>
                        <a:rPr lang="en-US" altLang="zh-CN" sz="1600" dirty="0">
                          <a:solidFill>
                            <a:schemeClr val="tx1"/>
                          </a:solidFill>
                          <a:latin typeface="微软雅黑" panose="020B0503020204020204" pitchFamily="34" charset="-122"/>
                          <a:ea typeface="微软雅黑" panose="020B0503020204020204" pitchFamily="34" charset="-122"/>
                        </a:rPr>
                        <a:t>1</a:t>
                      </a:r>
                      <a:r>
                        <a:rPr lang="zh-CN" altLang="en-US" sz="1600" dirty="0">
                          <a:solidFill>
                            <a:schemeClr val="tx1"/>
                          </a:solidFill>
                          <a:latin typeface="微软雅黑" panose="020B0503020204020204" pitchFamily="34" charset="-122"/>
                          <a:ea typeface="微软雅黑" panose="020B0503020204020204" pitchFamily="34" charset="-122"/>
                        </a:rPr>
                        <a:t>）对于样本空间内符合可投资性筛选条件的证券，选取新一代信息技术产业、高端装备制造产业、新材料产业、生物产业、新能源产业、节能环保产业等新兴产业上市公司证券作为待选样本；（</a:t>
                      </a:r>
                      <a:r>
                        <a:rPr lang="en-US" altLang="zh-CN" sz="1600" dirty="0">
                          <a:solidFill>
                            <a:schemeClr val="tx1"/>
                          </a:solidFill>
                          <a:latin typeface="微软雅黑" panose="020B0503020204020204" pitchFamily="34" charset="-122"/>
                          <a:ea typeface="微软雅黑" panose="020B0503020204020204" pitchFamily="34" charset="-122"/>
                        </a:rPr>
                        <a:t>2</a:t>
                      </a:r>
                      <a:r>
                        <a:rPr lang="zh-CN" altLang="en-US" sz="1600" dirty="0">
                          <a:solidFill>
                            <a:schemeClr val="tx1"/>
                          </a:solidFill>
                          <a:latin typeface="微软雅黑" panose="020B0503020204020204" pitchFamily="34" charset="-122"/>
                          <a:ea typeface="微软雅黑" panose="020B0503020204020204" pitchFamily="34" charset="-122"/>
                        </a:rPr>
                        <a:t>）将待选样本过去一年日均总市值由高到低排名，选取排名前</a:t>
                      </a:r>
                      <a:r>
                        <a:rPr lang="en-US" altLang="zh-CN" sz="1600" dirty="0">
                          <a:solidFill>
                            <a:schemeClr val="tx1"/>
                          </a:solidFill>
                          <a:latin typeface="微软雅黑" panose="020B0503020204020204" pitchFamily="34" charset="-122"/>
                          <a:ea typeface="微软雅黑" panose="020B0503020204020204" pitchFamily="34" charset="-122"/>
                        </a:rPr>
                        <a:t>50</a:t>
                      </a:r>
                      <a:r>
                        <a:rPr lang="zh-CN" altLang="en-US" sz="1600" dirty="0">
                          <a:solidFill>
                            <a:schemeClr val="tx1"/>
                          </a:solidFill>
                          <a:latin typeface="微软雅黑" panose="020B0503020204020204" pitchFamily="34" charset="-122"/>
                          <a:ea typeface="微软雅黑" panose="020B0503020204020204" pitchFamily="34" charset="-122"/>
                        </a:rPr>
                        <a:t>的证券。</a:t>
                      </a:r>
                    </a:p>
                  </a:txBody>
                  <a:tcPr anchor="ctr">
                    <a:solidFill>
                      <a:schemeClr val="bg1">
                        <a:lumMod val="95000"/>
                      </a:schemeClr>
                    </a:solidFill>
                  </a:tcPr>
                </a:tc>
                <a:extLst>
                  <a:ext uri="{0D108BD9-81ED-4DB2-BD59-A6C34878D82A}">
                    <a16:rowId xmlns:a16="http://schemas.microsoft.com/office/drawing/2014/main" val="10004"/>
                  </a:ext>
                </a:extLst>
              </a:tr>
              <a:tr h="325851">
                <a:tc>
                  <a:txBody>
                    <a:bodyPr/>
                    <a:lstStyle/>
                    <a:p>
                      <a:pPr algn="ctr">
                        <a:buNone/>
                      </a:pPr>
                      <a:r>
                        <a:rPr lang="zh-CN" altLang="en-US" sz="1600" dirty="0">
                          <a:latin typeface="微软雅黑" panose="020B0503020204020204" pitchFamily="34" charset="-122"/>
                          <a:ea typeface="微软雅黑" panose="020B0503020204020204" pitchFamily="34" charset="-122"/>
                        </a:rPr>
                        <a:t>调样频率</a:t>
                      </a:r>
                    </a:p>
                  </a:txBody>
                  <a:tcPr anchor="ctr">
                    <a:solidFill>
                      <a:schemeClr val="bg1">
                        <a:lumMod val="95000"/>
                      </a:schemeClr>
                    </a:solidFill>
                  </a:tcPr>
                </a:tc>
                <a:tc>
                  <a:txBody>
                    <a:bodyPr/>
                    <a:lstStyle/>
                    <a:p>
                      <a:pPr algn="ctr">
                        <a:buNone/>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每季度调整一次，每季末月第二个星期五的下一交易日。</a:t>
                      </a:r>
                    </a:p>
                  </a:txBody>
                  <a:tcPr anchor="ctr">
                    <a:solidFill>
                      <a:schemeClr val="bg1">
                        <a:lumMod val="95000"/>
                      </a:schemeClr>
                    </a:soli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p:cBhvr>
                                        <p:cTn id="11"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灯片编号占位符 64"/>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25381-B7F7-4DFD-A5AF-1FFF34357F98}" type="slidenum">
              <a:rPr kumimoji="0" lang="en-US" altLang="en-US" sz="1800" b="0" i="0" u="none" strike="noStrike" kern="1200" cap="none" spc="0" normalizeH="0" baseline="0" noProof="0" smtClean="0">
                <a:ln>
                  <a:noFill/>
                </a:ln>
                <a:solidFill>
                  <a:prstClr val="black"/>
                </a:solidFill>
                <a:effectLst/>
                <a:uLnTx/>
                <a:uFillTx/>
                <a:latin typeface="Calibri" panose="020F0502020204030204"/>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altLang="en-US" sz="1800" b="0" i="0" u="none" strike="noStrike" kern="1200" cap="none" spc="0" normalizeH="0" baseline="0" noProof="0">
              <a:ln>
                <a:noFill/>
              </a:ln>
              <a:solidFill>
                <a:prstClr val="black"/>
              </a:solidFill>
              <a:effectLst/>
              <a:uLnTx/>
              <a:uFillTx/>
              <a:latin typeface="Calibri" panose="020F0502020204030204"/>
              <a:ea typeface="微软雅黑"/>
              <a:cs typeface="+mn-cs"/>
            </a:endParaRPr>
          </a:p>
        </p:txBody>
      </p:sp>
      <p:sp>
        <p:nvSpPr>
          <p:cNvPr id="2" name="文本框 1"/>
          <p:cNvSpPr txBox="1"/>
          <p:nvPr/>
        </p:nvSpPr>
        <p:spPr>
          <a:xfrm>
            <a:off x="434340" y="791731"/>
            <a:ext cx="59213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1.3 </a:t>
            </a:r>
            <a:r>
              <a:rPr kumimoji="0" lang="zh-CN" altLang="en-US" sz="24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产品发行背景（续</a:t>
            </a:r>
            <a:r>
              <a:rPr kumimoji="0" lang="en-US" altLang="zh-CN" sz="24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a:t>
            </a:r>
          </a:p>
        </p:txBody>
      </p:sp>
      <p:sp>
        <p:nvSpPr>
          <p:cNvPr id="44" name="矩形 43"/>
          <p:cNvSpPr/>
          <p:nvPr/>
        </p:nvSpPr>
        <p:spPr>
          <a:xfrm>
            <a:off x="220680" y="762172"/>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sym typeface="+mn-lt"/>
            </a:endParaRPr>
          </a:p>
        </p:txBody>
      </p:sp>
      <p:sp>
        <p:nvSpPr>
          <p:cNvPr id="17" name="文本框 12"/>
          <p:cNvSpPr>
            <a:spLocks noChangeArrowheads="1"/>
          </p:cNvSpPr>
          <p:nvPr/>
        </p:nvSpPr>
        <p:spPr bwMode="auto">
          <a:xfrm>
            <a:off x="2164080" y="1349375"/>
            <a:ext cx="1396365" cy="334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75" b="1" i="0" u="none" strike="noStrike" kern="1200" cap="none" spc="0" normalizeH="0" baseline="0" noProof="0" dirty="0">
                <a:ln>
                  <a:noFill/>
                </a:ln>
                <a:solidFill>
                  <a:srgbClr val="FFFFFF"/>
                </a:solidFill>
                <a:effectLst/>
                <a:uLnTx/>
                <a:uFillTx/>
                <a:latin typeface="Arial" panose="020B0604020202020204" pitchFamily="34" charset="0"/>
                <a:ea typeface="微软雅黑"/>
                <a:cs typeface="+mn-ea"/>
                <a:sym typeface="+mn-lt"/>
              </a:rPr>
              <a:t>点击输入标题</a:t>
            </a:r>
            <a:endParaRPr kumimoji="0" lang="en-US" sz="1575" b="1" i="0" u="none" strike="noStrike" kern="1200" cap="none" spc="0" normalizeH="0" baseline="0" noProof="0" dirty="0">
              <a:ln>
                <a:noFill/>
              </a:ln>
              <a:solidFill>
                <a:srgbClr val="FFFFFF"/>
              </a:solidFill>
              <a:effectLst/>
              <a:uLnTx/>
              <a:uFillTx/>
              <a:latin typeface="Arial" panose="020B0604020202020204" pitchFamily="34" charset="0"/>
              <a:ea typeface="微软雅黑"/>
              <a:cs typeface="+mn-ea"/>
              <a:sym typeface="+mn-lt"/>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653" y="356281"/>
            <a:ext cx="1769325" cy="335290"/>
          </a:xfrm>
          <a:prstGeom prst="rect">
            <a:avLst/>
          </a:prstGeom>
          <a:solidFill>
            <a:schemeClr val="bg1"/>
          </a:solidFill>
        </p:spPr>
      </p:pic>
      <p:sp>
        <p:nvSpPr>
          <p:cNvPr id="3" name="文本框 2"/>
          <p:cNvSpPr txBox="1"/>
          <p:nvPr/>
        </p:nvSpPr>
        <p:spPr>
          <a:xfrm>
            <a:off x="9639935" y="104775"/>
            <a:ext cx="1891665" cy="3378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mn-lt"/>
                <a:ea typeface="微软雅黑"/>
                <a:cs typeface="+mn-cs"/>
              </a:rPr>
              <a:t>内部资料 注意保密</a:t>
            </a:r>
          </a:p>
        </p:txBody>
      </p:sp>
      <p:sp>
        <p:nvSpPr>
          <p:cNvPr id="4" name="文本框 3"/>
          <p:cNvSpPr txBox="1"/>
          <p:nvPr/>
        </p:nvSpPr>
        <p:spPr>
          <a:xfrm>
            <a:off x="161925" y="1442720"/>
            <a:ext cx="11867515" cy="175432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截至</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8</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月</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10</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日，双创</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50</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指数在科创板中个股占比</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38%</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19</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只；创业板个股占比</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62%</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，共</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31</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只；从指数行业权重分布来看，当前前三大行业分别为医药（</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34.21%</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）、电新（</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27.30%</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）和电子（</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21.90%</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），前三大行业权重合计占比超过</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83%</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，行业特征鲜明。</a:t>
            </a:r>
            <a:endPar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前五大权重股为宁德时代、中芯国际、迈瑞医疗、爱尔眼科、智飞生物。所处行业进入壁垒较高，各企业已具备一定先发优势。</a:t>
            </a:r>
            <a:endPar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nvSpPr>
        <p:spPr>
          <a:xfrm>
            <a:off x="677880" y="6003020"/>
            <a:ext cx="4634349" cy="2755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n-lt"/>
                <a:ea typeface="微软雅黑"/>
                <a:cs typeface="+mn-cs"/>
              </a:rPr>
              <a:t>资料来源：</a:t>
            </a:r>
            <a:r>
              <a:rPr kumimoji="0" lang="en-US" altLang="zh-CN" sz="1200" b="0" i="0" u="none" strike="noStrike" kern="1200" cap="none" spc="0" normalizeH="0" baseline="0" noProof="0" dirty="0">
                <a:ln>
                  <a:noFill/>
                </a:ln>
                <a:solidFill>
                  <a:srgbClr val="000000"/>
                </a:solidFill>
                <a:effectLst/>
                <a:uLnTx/>
                <a:uFillTx/>
                <a:latin typeface="+mn-lt"/>
                <a:ea typeface="微软雅黑"/>
                <a:cs typeface="+mn-cs"/>
              </a:rPr>
              <a:t>WIND</a:t>
            </a:r>
            <a:endParaRPr kumimoji="0" lang="zh-CN" altLang="en-US" sz="1200" b="0" i="0" u="none" strike="noStrike" kern="1200" cap="none" spc="0" normalizeH="0" baseline="0" noProof="0" dirty="0">
              <a:ln>
                <a:noFill/>
              </a:ln>
              <a:solidFill>
                <a:srgbClr val="000000"/>
              </a:solidFill>
              <a:effectLst/>
              <a:uLnTx/>
              <a:uFillTx/>
              <a:latin typeface="+mn-lt"/>
              <a:ea typeface="微软雅黑"/>
              <a:cs typeface="+mn-cs"/>
            </a:endParaRPr>
          </a:p>
        </p:txBody>
      </p:sp>
      <p:graphicFrame>
        <p:nvGraphicFramePr>
          <p:cNvPr id="11" name="图表 10">
            <a:extLst>
              <a:ext uri="{FF2B5EF4-FFF2-40B4-BE49-F238E27FC236}">
                <a16:creationId xmlns:a16="http://schemas.microsoft.com/office/drawing/2014/main" id="{6A8B020D-C827-44CC-B679-CC3BD2E558CE}"/>
              </a:ext>
            </a:extLst>
          </p:cNvPr>
          <p:cNvGraphicFramePr>
            <a:graphicFrameLocks/>
          </p:cNvGraphicFramePr>
          <p:nvPr/>
        </p:nvGraphicFramePr>
        <p:xfrm>
          <a:off x="618490" y="3429000"/>
          <a:ext cx="4982802"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图表 12">
            <a:extLst>
              <a:ext uri="{FF2B5EF4-FFF2-40B4-BE49-F238E27FC236}">
                <a16:creationId xmlns:a16="http://schemas.microsoft.com/office/drawing/2014/main" id="{AAEE42EE-18EE-48BD-AA06-5BF94AD72FA3}"/>
              </a:ext>
            </a:extLst>
          </p:cNvPr>
          <p:cNvGraphicFramePr>
            <a:graphicFrameLocks/>
          </p:cNvGraphicFramePr>
          <p:nvPr/>
        </p:nvGraphicFramePr>
        <p:xfrm>
          <a:off x="6262725" y="3397615"/>
          <a:ext cx="5105282" cy="2743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p:cBhvr>
                                        <p:cTn id="11"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灯片编号占位符 64"/>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25381-B7F7-4DFD-A5AF-1FFF34357F98}" type="slidenum">
              <a:rPr kumimoji="0" lang="en-US" altLang="en-US" sz="1800" b="0" i="0" u="none" strike="noStrike" kern="1200" cap="none" spc="0" normalizeH="0" baseline="0" noProof="0" smtClean="0">
                <a:ln>
                  <a:noFill/>
                </a:ln>
                <a:solidFill>
                  <a:prstClr val="black"/>
                </a:solidFill>
                <a:effectLst/>
                <a:uLnTx/>
                <a:uFillTx/>
                <a:latin typeface="Calibri" panose="020F0502020204030204"/>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altLang="en-US" sz="1800" b="0" i="0" u="none" strike="noStrike" kern="1200" cap="none" spc="0" normalizeH="0" baseline="0" noProof="0">
              <a:ln>
                <a:noFill/>
              </a:ln>
              <a:solidFill>
                <a:prstClr val="black"/>
              </a:solidFill>
              <a:effectLst/>
              <a:uLnTx/>
              <a:uFillTx/>
              <a:latin typeface="Calibri" panose="020F0502020204030204"/>
              <a:ea typeface="微软雅黑"/>
              <a:cs typeface="+mn-cs"/>
            </a:endParaRPr>
          </a:p>
        </p:txBody>
      </p:sp>
      <p:sp>
        <p:nvSpPr>
          <p:cNvPr id="2" name="文本框 1"/>
          <p:cNvSpPr txBox="1"/>
          <p:nvPr/>
        </p:nvSpPr>
        <p:spPr>
          <a:xfrm>
            <a:off x="434340" y="791731"/>
            <a:ext cx="59213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1.3 </a:t>
            </a:r>
            <a:r>
              <a:rPr kumimoji="0" lang="zh-CN" altLang="en-US" sz="24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产品发行背景（续</a:t>
            </a:r>
            <a:r>
              <a:rPr kumimoji="0" lang="en-US" altLang="zh-CN" sz="24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a:t>
            </a:r>
          </a:p>
        </p:txBody>
      </p:sp>
      <p:sp>
        <p:nvSpPr>
          <p:cNvPr id="44" name="矩形 43"/>
          <p:cNvSpPr/>
          <p:nvPr/>
        </p:nvSpPr>
        <p:spPr>
          <a:xfrm>
            <a:off x="220680" y="762172"/>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sym typeface="+mn-lt"/>
            </a:endParaRPr>
          </a:p>
        </p:txBody>
      </p:sp>
      <p:sp>
        <p:nvSpPr>
          <p:cNvPr id="17" name="文本框 12"/>
          <p:cNvSpPr>
            <a:spLocks noChangeArrowheads="1"/>
          </p:cNvSpPr>
          <p:nvPr/>
        </p:nvSpPr>
        <p:spPr bwMode="auto">
          <a:xfrm>
            <a:off x="2164080" y="1349375"/>
            <a:ext cx="1396365" cy="334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75" b="1" i="0" u="none" strike="noStrike" kern="1200" cap="none" spc="0" normalizeH="0" baseline="0" noProof="0" dirty="0">
                <a:ln>
                  <a:noFill/>
                </a:ln>
                <a:solidFill>
                  <a:srgbClr val="FFFFFF"/>
                </a:solidFill>
                <a:effectLst/>
                <a:uLnTx/>
                <a:uFillTx/>
                <a:latin typeface="Arial" panose="020B0604020202020204" pitchFamily="34" charset="0"/>
                <a:ea typeface="微软雅黑"/>
                <a:cs typeface="+mn-ea"/>
                <a:sym typeface="+mn-lt"/>
              </a:rPr>
              <a:t>点击输入标题</a:t>
            </a:r>
            <a:endParaRPr kumimoji="0" lang="en-US" sz="1575" b="1" i="0" u="none" strike="noStrike" kern="1200" cap="none" spc="0" normalizeH="0" baseline="0" noProof="0" dirty="0">
              <a:ln>
                <a:noFill/>
              </a:ln>
              <a:solidFill>
                <a:srgbClr val="FFFFFF"/>
              </a:solidFill>
              <a:effectLst/>
              <a:uLnTx/>
              <a:uFillTx/>
              <a:latin typeface="Arial" panose="020B0604020202020204" pitchFamily="34" charset="0"/>
              <a:ea typeface="微软雅黑"/>
              <a:cs typeface="+mn-ea"/>
              <a:sym typeface="+mn-lt"/>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653" y="356281"/>
            <a:ext cx="1769325" cy="335290"/>
          </a:xfrm>
          <a:prstGeom prst="rect">
            <a:avLst/>
          </a:prstGeom>
          <a:solidFill>
            <a:schemeClr val="bg1"/>
          </a:solidFill>
        </p:spPr>
      </p:pic>
      <p:sp>
        <p:nvSpPr>
          <p:cNvPr id="3" name="文本框 2"/>
          <p:cNvSpPr txBox="1"/>
          <p:nvPr/>
        </p:nvSpPr>
        <p:spPr>
          <a:xfrm>
            <a:off x="9639935" y="104775"/>
            <a:ext cx="1891665" cy="3378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mn-lt"/>
                <a:ea typeface="微软雅黑"/>
                <a:cs typeface="+mn-cs"/>
              </a:rPr>
              <a:t>内部资料 注意保密</a:t>
            </a:r>
          </a:p>
        </p:txBody>
      </p:sp>
      <p:sp>
        <p:nvSpPr>
          <p:cNvPr id="4" name="文本框 3"/>
          <p:cNvSpPr txBox="1"/>
          <p:nvPr/>
        </p:nvSpPr>
        <p:spPr>
          <a:xfrm>
            <a:off x="161925" y="1442720"/>
            <a:ext cx="11867515" cy="132343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截至</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8</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月</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24</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日，科创创业</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收盘价格</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2049.09</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，基日以来年化收益率</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56.4%</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今年以来</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收益</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8.2%</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，年化收益率远高于沪深</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300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指数，基日以来</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SR=2.15</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与创业板</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和科创</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相比，双创</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年化收益率远高于科创</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，略低于创业板</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，但双创</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成分股多样性更加丰富，布局了科创板中的稀缺成长龙头。</a:t>
            </a:r>
            <a:endParaRPr kumimoji="0"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nvSpPr>
        <p:spPr>
          <a:xfrm>
            <a:off x="521470" y="6066266"/>
            <a:ext cx="4634349" cy="2755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n-lt"/>
                <a:ea typeface="微软雅黑"/>
                <a:cs typeface="+mn-cs"/>
              </a:rPr>
              <a:t>资料来源：</a:t>
            </a:r>
            <a:r>
              <a:rPr kumimoji="0" lang="en-US" altLang="zh-CN" sz="1200" b="0" i="0" u="none" strike="noStrike" kern="1200" cap="none" spc="0" normalizeH="0" baseline="0" noProof="0" dirty="0">
                <a:ln>
                  <a:noFill/>
                </a:ln>
                <a:solidFill>
                  <a:srgbClr val="000000"/>
                </a:solidFill>
                <a:effectLst/>
                <a:uLnTx/>
                <a:uFillTx/>
                <a:latin typeface="+mn-lt"/>
                <a:ea typeface="微软雅黑"/>
                <a:cs typeface="+mn-cs"/>
              </a:rPr>
              <a:t>WIND</a:t>
            </a:r>
            <a:endParaRPr kumimoji="0" lang="zh-CN" altLang="en-US" sz="1200" b="0" i="0" u="none" strike="noStrike" kern="1200" cap="none" spc="0" normalizeH="0" baseline="0" noProof="0" dirty="0">
              <a:ln>
                <a:noFill/>
              </a:ln>
              <a:solidFill>
                <a:srgbClr val="000000"/>
              </a:solidFill>
              <a:effectLst/>
              <a:uLnTx/>
              <a:uFillTx/>
              <a:latin typeface="+mn-lt"/>
              <a:ea typeface="微软雅黑"/>
              <a:cs typeface="+mn-cs"/>
            </a:endParaRPr>
          </a:p>
        </p:txBody>
      </p:sp>
      <p:graphicFrame>
        <p:nvGraphicFramePr>
          <p:cNvPr id="6" name="表格 5">
            <a:extLst>
              <a:ext uri="{FF2B5EF4-FFF2-40B4-BE49-F238E27FC236}">
                <a16:creationId xmlns:a16="http://schemas.microsoft.com/office/drawing/2014/main" id="{FB27495E-E153-4835-A3B0-019CF893C4DF}"/>
              </a:ext>
            </a:extLst>
          </p:cNvPr>
          <p:cNvGraphicFramePr>
            <a:graphicFrameLocks noGrp="1"/>
          </p:cNvGraphicFramePr>
          <p:nvPr>
            <p:extLst>
              <p:ext uri="{D42A27DB-BD31-4B8C-83A1-F6EECF244321}">
                <p14:modId xmlns:p14="http://schemas.microsoft.com/office/powerpoint/2010/main" val="1368766122"/>
              </p:ext>
            </p:extLst>
          </p:nvPr>
        </p:nvGraphicFramePr>
        <p:xfrm>
          <a:off x="490653" y="3200492"/>
          <a:ext cx="5158480" cy="2865774"/>
        </p:xfrm>
        <a:graphic>
          <a:graphicData uri="http://schemas.openxmlformats.org/drawingml/2006/table">
            <a:tbl>
              <a:tblPr>
                <a:tableStyleId>{5C22544A-7EE6-4342-B048-85BDC9FD1C3A}</a:tableStyleId>
              </a:tblPr>
              <a:tblGrid>
                <a:gridCol w="1031696">
                  <a:extLst>
                    <a:ext uri="{9D8B030D-6E8A-4147-A177-3AD203B41FA5}">
                      <a16:colId xmlns:a16="http://schemas.microsoft.com/office/drawing/2014/main" val="3521506120"/>
                    </a:ext>
                  </a:extLst>
                </a:gridCol>
                <a:gridCol w="1031696">
                  <a:extLst>
                    <a:ext uri="{9D8B030D-6E8A-4147-A177-3AD203B41FA5}">
                      <a16:colId xmlns:a16="http://schemas.microsoft.com/office/drawing/2014/main" val="2984272260"/>
                    </a:ext>
                  </a:extLst>
                </a:gridCol>
                <a:gridCol w="1031696">
                  <a:extLst>
                    <a:ext uri="{9D8B030D-6E8A-4147-A177-3AD203B41FA5}">
                      <a16:colId xmlns:a16="http://schemas.microsoft.com/office/drawing/2014/main" val="2097147713"/>
                    </a:ext>
                  </a:extLst>
                </a:gridCol>
                <a:gridCol w="1031696">
                  <a:extLst>
                    <a:ext uri="{9D8B030D-6E8A-4147-A177-3AD203B41FA5}">
                      <a16:colId xmlns:a16="http://schemas.microsoft.com/office/drawing/2014/main" val="2083127959"/>
                    </a:ext>
                  </a:extLst>
                </a:gridCol>
                <a:gridCol w="1031696">
                  <a:extLst>
                    <a:ext uri="{9D8B030D-6E8A-4147-A177-3AD203B41FA5}">
                      <a16:colId xmlns:a16="http://schemas.microsoft.com/office/drawing/2014/main" val="3966803240"/>
                    </a:ext>
                  </a:extLst>
                </a:gridCol>
              </a:tblGrid>
              <a:tr h="477629">
                <a:tc gridSpan="5">
                  <a:txBody>
                    <a:bodyPr/>
                    <a:lstStyle/>
                    <a:p>
                      <a:pPr algn="ctr" rtl="0" fontAlgn="ctr"/>
                      <a:r>
                        <a:rPr lang="zh-CN" altLang="en-US" sz="1200" b="1" u="none" strike="noStrike" dirty="0">
                          <a:solidFill>
                            <a:schemeClr val="bg1"/>
                          </a:solidFill>
                          <a:effectLst/>
                          <a:latin typeface="+mn-ea"/>
                          <a:ea typeface="+mn-ea"/>
                        </a:rPr>
                        <a:t>科创创业</a:t>
                      </a:r>
                      <a:r>
                        <a:rPr lang="en-US" altLang="zh-CN" sz="1200" b="1" u="none" strike="noStrike" dirty="0">
                          <a:solidFill>
                            <a:schemeClr val="bg1"/>
                          </a:solidFill>
                          <a:effectLst/>
                          <a:latin typeface="+mn-ea"/>
                          <a:ea typeface="+mn-ea"/>
                        </a:rPr>
                        <a:t>50</a:t>
                      </a:r>
                      <a:r>
                        <a:rPr lang="zh-CN" altLang="en-US" sz="1200" b="1" u="none" strike="noStrike" dirty="0">
                          <a:solidFill>
                            <a:schemeClr val="bg1"/>
                          </a:solidFill>
                          <a:effectLst/>
                          <a:latin typeface="+mn-ea"/>
                          <a:ea typeface="+mn-ea"/>
                        </a:rPr>
                        <a:t>与主要宽基指数近期收益对比（截止到</a:t>
                      </a:r>
                      <a:r>
                        <a:rPr lang="en-US" altLang="zh-CN" sz="1200" b="1" u="none" strike="noStrike" dirty="0">
                          <a:solidFill>
                            <a:schemeClr val="bg1"/>
                          </a:solidFill>
                          <a:effectLst/>
                          <a:latin typeface="+mn-ea"/>
                          <a:ea typeface="+mn-ea"/>
                        </a:rPr>
                        <a:t>8</a:t>
                      </a:r>
                      <a:r>
                        <a:rPr lang="zh-CN" altLang="en-US" sz="1200" b="1" u="none" strike="noStrike" dirty="0">
                          <a:solidFill>
                            <a:schemeClr val="bg1"/>
                          </a:solidFill>
                          <a:effectLst/>
                          <a:latin typeface="+mn-ea"/>
                          <a:ea typeface="+mn-ea"/>
                        </a:rPr>
                        <a:t>月</a:t>
                      </a:r>
                      <a:r>
                        <a:rPr lang="en-US" altLang="zh-CN" sz="1200" b="1" u="none" strike="noStrike" dirty="0">
                          <a:solidFill>
                            <a:schemeClr val="bg1"/>
                          </a:solidFill>
                          <a:effectLst/>
                          <a:latin typeface="+mn-ea"/>
                          <a:ea typeface="+mn-ea"/>
                        </a:rPr>
                        <a:t>9</a:t>
                      </a:r>
                      <a:r>
                        <a:rPr lang="zh-CN" altLang="en-US" sz="1200" b="1" u="none" strike="noStrike" dirty="0">
                          <a:solidFill>
                            <a:schemeClr val="bg1"/>
                          </a:solidFill>
                          <a:effectLst/>
                          <a:latin typeface="+mn-ea"/>
                          <a:ea typeface="+mn-ea"/>
                        </a:rPr>
                        <a:t>日）</a:t>
                      </a:r>
                      <a:endParaRPr lang="zh-CN" altLang="en-US" sz="1200" b="1" i="0" u="none" strike="noStrike" dirty="0">
                        <a:solidFill>
                          <a:schemeClr val="bg1"/>
                        </a:solidFill>
                        <a:effectLst/>
                        <a:latin typeface="+mn-ea"/>
                        <a:ea typeface="+mn-ea"/>
                      </a:endParaRPr>
                    </a:p>
                  </a:txBody>
                  <a:tcPr marL="6350" marR="6350" marT="6350" marB="0" anchor="ctr">
                    <a:solidFill>
                      <a:srgbClr val="7030A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174028266"/>
                  </a:ext>
                </a:extLst>
              </a:tr>
              <a:tr h="477629">
                <a:tc>
                  <a:txBody>
                    <a:bodyPr/>
                    <a:lstStyle/>
                    <a:p>
                      <a:pPr algn="ctr" rtl="0" fontAlgn="ctr"/>
                      <a:r>
                        <a:rPr lang="zh-CN" altLang="en-US" sz="1200" b="1" u="none" strike="noStrike" dirty="0">
                          <a:effectLst/>
                          <a:latin typeface="+mn-ea"/>
                          <a:ea typeface="+mn-ea"/>
                        </a:rPr>
                        <a:t>指数名称</a:t>
                      </a:r>
                      <a:endParaRPr lang="zh-CN" altLang="en-US" sz="1200" b="1" i="0" u="none" strike="noStrike" dirty="0">
                        <a:solidFill>
                          <a:srgbClr val="000000"/>
                        </a:solidFill>
                        <a:effectLst/>
                        <a:latin typeface="+mn-ea"/>
                        <a:ea typeface="+mn-ea"/>
                      </a:endParaRPr>
                    </a:p>
                  </a:txBody>
                  <a:tcPr marL="6350" marR="6350" marT="6350" marB="0" anchor="ctr"/>
                </a:tc>
                <a:tc>
                  <a:txBody>
                    <a:bodyPr/>
                    <a:lstStyle/>
                    <a:p>
                      <a:pPr algn="ctr" rtl="0" fontAlgn="ctr"/>
                      <a:r>
                        <a:rPr lang="zh-CN" altLang="en-US" sz="1200" b="1" u="none" strike="noStrike" dirty="0">
                          <a:effectLst/>
                          <a:latin typeface="+mn-ea"/>
                          <a:ea typeface="+mn-ea"/>
                        </a:rPr>
                        <a:t>年化收益率</a:t>
                      </a:r>
                      <a:endParaRPr lang="zh-CN" altLang="en-US" sz="1200" b="1" i="0" u="none" strike="noStrike" dirty="0">
                        <a:solidFill>
                          <a:srgbClr val="000000"/>
                        </a:solidFill>
                        <a:effectLst/>
                        <a:latin typeface="+mn-ea"/>
                        <a:ea typeface="+mn-ea"/>
                      </a:endParaRPr>
                    </a:p>
                  </a:txBody>
                  <a:tcPr marL="6350" marR="6350" marT="6350" marB="0" anchor="ctr"/>
                </a:tc>
                <a:tc>
                  <a:txBody>
                    <a:bodyPr/>
                    <a:lstStyle/>
                    <a:p>
                      <a:pPr algn="ctr" rtl="0" fontAlgn="ctr"/>
                      <a:r>
                        <a:rPr lang="zh-CN" altLang="en-US" sz="1200" b="1" u="none" strike="noStrike" dirty="0">
                          <a:effectLst/>
                          <a:latin typeface="+mn-ea"/>
                          <a:ea typeface="+mn-ea"/>
                        </a:rPr>
                        <a:t>年化波动率</a:t>
                      </a:r>
                      <a:endParaRPr lang="zh-CN" altLang="en-US" sz="1200" b="1" i="0" u="none" strike="noStrike" dirty="0">
                        <a:solidFill>
                          <a:srgbClr val="000000"/>
                        </a:solidFill>
                        <a:effectLst/>
                        <a:latin typeface="+mn-ea"/>
                        <a:ea typeface="+mn-ea"/>
                      </a:endParaRPr>
                    </a:p>
                  </a:txBody>
                  <a:tcPr marL="6350" marR="6350" marT="6350" marB="0" anchor="ctr"/>
                </a:tc>
                <a:tc>
                  <a:txBody>
                    <a:bodyPr/>
                    <a:lstStyle/>
                    <a:p>
                      <a:pPr algn="ctr" rtl="0" fontAlgn="ctr"/>
                      <a:r>
                        <a:rPr lang="zh-CN" altLang="en-US" sz="1200" b="1" u="none" strike="noStrike" dirty="0">
                          <a:effectLst/>
                          <a:latin typeface="+mn-ea"/>
                          <a:ea typeface="+mn-ea"/>
                        </a:rPr>
                        <a:t>夏普比</a:t>
                      </a:r>
                      <a:endParaRPr lang="zh-CN" altLang="en-US" sz="1200" b="1" i="0" u="none" strike="noStrike" dirty="0">
                        <a:solidFill>
                          <a:srgbClr val="000000"/>
                        </a:solidFill>
                        <a:effectLst/>
                        <a:latin typeface="+mn-ea"/>
                        <a:ea typeface="+mn-ea"/>
                      </a:endParaRPr>
                    </a:p>
                  </a:txBody>
                  <a:tcPr marL="6350" marR="6350" marT="6350" marB="0" anchor="ctr"/>
                </a:tc>
                <a:tc>
                  <a:txBody>
                    <a:bodyPr/>
                    <a:lstStyle/>
                    <a:p>
                      <a:pPr algn="ctr" rtl="0" fontAlgn="ctr"/>
                      <a:r>
                        <a:rPr lang="zh-CN" altLang="en-US" sz="1200" b="1" u="none" strike="noStrike" dirty="0">
                          <a:effectLst/>
                          <a:latin typeface="+mn-ea"/>
                          <a:ea typeface="+mn-ea"/>
                        </a:rPr>
                        <a:t>最大回撤</a:t>
                      </a:r>
                      <a:endParaRPr lang="zh-CN" altLang="en-US" sz="1200" b="1" i="0" u="none" strike="noStrike" dirty="0">
                        <a:solidFill>
                          <a:srgbClr val="000000"/>
                        </a:solidFill>
                        <a:effectLst/>
                        <a:latin typeface="+mn-ea"/>
                        <a:ea typeface="+mn-ea"/>
                      </a:endParaRPr>
                    </a:p>
                  </a:txBody>
                  <a:tcPr marL="6350" marR="6350" marT="6350" marB="0" anchor="ctr"/>
                </a:tc>
                <a:extLst>
                  <a:ext uri="{0D108BD9-81ED-4DB2-BD59-A6C34878D82A}">
                    <a16:rowId xmlns:a16="http://schemas.microsoft.com/office/drawing/2014/main" val="2852016935"/>
                  </a:ext>
                </a:extLst>
              </a:tr>
              <a:tr h="477629">
                <a:tc>
                  <a:txBody>
                    <a:bodyPr/>
                    <a:lstStyle/>
                    <a:p>
                      <a:pPr algn="ctr" rtl="0" fontAlgn="ctr"/>
                      <a:r>
                        <a:rPr lang="zh-CN" altLang="en-US" sz="1200" u="none" strike="noStrike" dirty="0">
                          <a:effectLst/>
                          <a:latin typeface="+mn-ea"/>
                          <a:ea typeface="+mn-ea"/>
                        </a:rPr>
                        <a:t>科创创业</a:t>
                      </a:r>
                      <a:r>
                        <a:rPr lang="en-US" altLang="zh-CN" sz="1200" u="none" strike="noStrike" dirty="0">
                          <a:effectLst/>
                          <a:latin typeface="+mn-ea"/>
                          <a:ea typeface="+mn-ea"/>
                        </a:rPr>
                        <a:t>50</a:t>
                      </a:r>
                      <a:endParaRPr lang="en-US" altLang="zh-CN" sz="1200" b="0" i="0" u="none" strike="noStrike" dirty="0">
                        <a:solidFill>
                          <a:srgbClr val="000000"/>
                        </a:solidFill>
                        <a:effectLst/>
                        <a:latin typeface="+mn-ea"/>
                        <a:ea typeface="+mn-ea"/>
                      </a:endParaRPr>
                    </a:p>
                  </a:txBody>
                  <a:tcPr marL="6350" marR="6350" marT="6350" marB="0" anchor="ctr"/>
                </a:tc>
                <a:tc>
                  <a:txBody>
                    <a:bodyPr/>
                    <a:lstStyle/>
                    <a:p>
                      <a:pPr algn="ctr" rtl="0" fontAlgn="ctr"/>
                      <a:r>
                        <a:rPr lang="en-US" altLang="zh-CN" sz="1200" u="none" strike="noStrike" dirty="0">
                          <a:effectLst/>
                          <a:latin typeface="+mn-ea"/>
                          <a:ea typeface="+mn-ea"/>
                        </a:rPr>
                        <a:t>64.08%</a:t>
                      </a:r>
                      <a:endParaRPr lang="en-US" altLang="zh-CN" sz="1200" b="0" i="0" u="none" strike="noStrike" dirty="0">
                        <a:solidFill>
                          <a:srgbClr val="000000"/>
                        </a:solidFill>
                        <a:effectLst/>
                        <a:latin typeface="+mn-ea"/>
                        <a:ea typeface="+mn-ea"/>
                      </a:endParaRPr>
                    </a:p>
                  </a:txBody>
                  <a:tcPr marL="6350" marR="6350" marT="6350" marB="0" anchor="ctr"/>
                </a:tc>
                <a:tc>
                  <a:txBody>
                    <a:bodyPr/>
                    <a:lstStyle/>
                    <a:p>
                      <a:pPr algn="ctr" rtl="0" fontAlgn="ctr"/>
                      <a:r>
                        <a:rPr lang="en-US" altLang="zh-CN" sz="1200" u="none" strike="noStrike" dirty="0">
                          <a:effectLst/>
                          <a:latin typeface="+mn-ea"/>
                          <a:ea typeface="+mn-ea"/>
                        </a:rPr>
                        <a:t>31.69%</a:t>
                      </a:r>
                      <a:endParaRPr lang="en-US" altLang="zh-CN" sz="1200" b="0" i="0" u="none" strike="noStrike" dirty="0">
                        <a:solidFill>
                          <a:srgbClr val="000000"/>
                        </a:solidFill>
                        <a:effectLst/>
                        <a:latin typeface="+mn-ea"/>
                        <a:ea typeface="+mn-ea"/>
                      </a:endParaRPr>
                    </a:p>
                  </a:txBody>
                  <a:tcPr marL="6350" marR="6350" marT="6350" marB="0" anchor="ctr"/>
                </a:tc>
                <a:tc>
                  <a:txBody>
                    <a:bodyPr/>
                    <a:lstStyle/>
                    <a:p>
                      <a:pPr algn="ctr" rtl="0" fontAlgn="ctr"/>
                      <a:r>
                        <a:rPr lang="en-US" altLang="zh-CN" sz="1200" u="none" strike="noStrike" dirty="0">
                          <a:effectLst/>
                          <a:latin typeface="+mn-ea"/>
                          <a:ea typeface="+mn-ea"/>
                        </a:rPr>
                        <a:t>2.15</a:t>
                      </a:r>
                      <a:endParaRPr lang="en-US" altLang="zh-CN" sz="1200" b="0" i="0" u="none" strike="noStrike" dirty="0">
                        <a:solidFill>
                          <a:srgbClr val="000000"/>
                        </a:solidFill>
                        <a:effectLst/>
                        <a:latin typeface="+mn-ea"/>
                        <a:ea typeface="+mn-ea"/>
                      </a:endParaRPr>
                    </a:p>
                  </a:txBody>
                  <a:tcPr marL="6350" marR="6350" marT="6350" marB="0" anchor="ctr"/>
                </a:tc>
                <a:tc>
                  <a:txBody>
                    <a:bodyPr/>
                    <a:lstStyle/>
                    <a:p>
                      <a:pPr algn="ctr" rtl="0" fontAlgn="ctr"/>
                      <a:r>
                        <a:rPr lang="en-US" altLang="zh-CN" sz="1200" u="none" strike="noStrike" dirty="0">
                          <a:effectLst/>
                          <a:latin typeface="+mn-ea"/>
                          <a:ea typeface="+mn-ea"/>
                        </a:rPr>
                        <a:t>-25.65%</a:t>
                      </a:r>
                      <a:endParaRPr lang="en-US" altLang="zh-CN" sz="1200" b="0" i="0" u="none" strike="noStrike" dirty="0">
                        <a:solidFill>
                          <a:srgbClr val="000000"/>
                        </a:solidFill>
                        <a:effectLst/>
                        <a:latin typeface="+mn-ea"/>
                        <a:ea typeface="+mn-ea"/>
                      </a:endParaRPr>
                    </a:p>
                  </a:txBody>
                  <a:tcPr marL="6350" marR="6350" marT="6350" marB="0" anchor="ctr"/>
                </a:tc>
                <a:extLst>
                  <a:ext uri="{0D108BD9-81ED-4DB2-BD59-A6C34878D82A}">
                    <a16:rowId xmlns:a16="http://schemas.microsoft.com/office/drawing/2014/main" val="3478613908"/>
                  </a:ext>
                </a:extLst>
              </a:tr>
              <a:tr h="477629">
                <a:tc>
                  <a:txBody>
                    <a:bodyPr/>
                    <a:lstStyle/>
                    <a:p>
                      <a:pPr algn="ctr" rtl="0" fontAlgn="ctr"/>
                      <a:r>
                        <a:rPr lang="zh-CN" altLang="en-US" sz="1200" u="none" strike="noStrike" dirty="0">
                          <a:effectLst/>
                          <a:latin typeface="+mn-ea"/>
                          <a:ea typeface="+mn-ea"/>
                        </a:rPr>
                        <a:t>科创</a:t>
                      </a:r>
                      <a:r>
                        <a:rPr lang="en-US" altLang="zh-CN" sz="1200" u="none" strike="noStrike" dirty="0">
                          <a:effectLst/>
                          <a:latin typeface="+mn-ea"/>
                          <a:ea typeface="+mn-ea"/>
                        </a:rPr>
                        <a:t>50</a:t>
                      </a:r>
                      <a:endParaRPr lang="en-US" altLang="zh-CN" sz="1200" b="0" i="0" u="none" strike="noStrike" dirty="0">
                        <a:solidFill>
                          <a:srgbClr val="000000"/>
                        </a:solidFill>
                        <a:effectLst/>
                        <a:latin typeface="+mn-ea"/>
                        <a:ea typeface="+mn-ea"/>
                      </a:endParaRPr>
                    </a:p>
                  </a:txBody>
                  <a:tcPr marL="6350" marR="6350" marT="6350" marB="0" anchor="ctr"/>
                </a:tc>
                <a:tc>
                  <a:txBody>
                    <a:bodyPr/>
                    <a:lstStyle/>
                    <a:p>
                      <a:pPr algn="ctr" rtl="0" fontAlgn="ctr"/>
                      <a:r>
                        <a:rPr lang="en-US" altLang="zh-CN" sz="1200" u="none" strike="noStrike" dirty="0">
                          <a:effectLst/>
                          <a:latin typeface="+mn-ea"/>
                          <a:ea typeface="+mn-ea"/>
                        </a:rPr>
                        <a:t>34.69%</a:t>
                      </a:r>
                      <a:endParaRPr lang="en-US" altLang="zh-CN" sz="1200" b="0" i="0" u="none" strike="noStrike" dirty="0">
                        <a:solidFill>
                          <a:srgbClr val="000000"/>
                        </a:solidFill>
                        <a:effectLst/>
                        <a:latin typeface="+mn-ea"/>
                        <a:ea typeface="+mn-ea"/>
                      </a:endParaRPr>
                    </a:p>
                  </a:txBody>
                  <a:tcPr marL="6350" marR="6350" marT="6350" marB="0" anchor="ctr"/>
                </a:tc>
                <a:tc>
                  <a:txBody>
                    <a:bodyPr/>
                    <a:lstStyle/>
                    <a:p>
                      <a:pPr algn="ctr" rtl="0" fontAlgn="ctr"/>
                      <a:r>
                        <a:rPr lang="en-US" altLang="zh-CN" sz="1200" u="none" strike="noStrike" dirty="0">
                          <a:effectLst/>
                          <a:latin typeface="+mn-ea"/>
                          <a:ea typeface="+mn-ea"/>
                        </a:rPr>
                        <a:t>39.41%</a:t>
                      </a:r>
                      <a:endParaRPr lang="en-US" altLang="zh-CN" sz="1200" b="0" i="0" u="none" strike="noStrike" dirty="0">
                        <a:solidFill>
                          <a:srgbClr val="000000"/>
                        </a:solidFill>
                        <a:effectLst/>
                        <a:latin typeface="+mn-ea"/>
                        <a:ea typeface="+mn-ea"/>
                      </a:endParaRPr>
                    </a:p>
                  </a:txBody>
                  <a:tcPr marL="6350" marR="6350" marT="6350" marB="0" anchor="ctr"/>
                </a:tc>
                <a:tc>
                  <a:txBody>
                    <a:bodyPr/>
                    <a:lstStyle/>
                    <a:p>
                      <a:pPr algn="ctr" rtl="0" fontAlgn="ctr"/>
                      <a:r>
                        <a:rPr lang="en-US" altLang="zh-CN" sz="1200" u="none" strike="noStrike" dirty="0">
                          <a:effectLst/>
                          <a:latin typeface="+mn-ea"/>
                          <a:ea typeface="+mn-ea"/>
                        </a:rPr>
                        <a:t>0.87</a:t>
                      </a:r>
                      <a:endParaRPr lang="en-US" altLang="zh-CN" sz="1200" b="0" i="0" u="none" strike="noStrike" dirty="0">
                        <a:solidFill>
                          <a:srgbClr val="000000"/>
                        </a:solidFill>
                        <a:effectLst/>
                        <a:latin typeface="+mn-ea"/>
                        <a:ea typeface="+mn-ea"/>
                      </a:endParaRPr>
                    </a:p>
                  </a:txBody>
                  <a:tcPr marL="6350" marR="6350" marT="6350" marB="0" anchor="ctr"/>
                </a:tc>
                <a:tc>
                  <a:txBody>
                    <a:bodyPr/>
                    <a:lstStyle/>
                    <a:p>
                      <a:pPr algn="ctr" rtl="0" fontAlgn="ctr"/>
                      <a:r>
                        <a:rPr lang="en-US" altLang="zh-CN" sz="1200" u="none" strike="noStrike">
                          <a:effectLst/>
                          <a:latin typeface="+mn-ea"/>
                          <a:ea typeface="+mn-ea"/>
                        </a:rPr>
                        <a:t>-29.17%</a:t>
                      </a:r>
                      <a:endParaRPr lang="en-US" altLang="zh-CN" sz="1200" b="0" i="0" u="none" strike="noStrike">
                        <a:solidFill>
                          <a:srgbClr val="000000"/>
                        </a:solidFill>
                        <a:effectLst/>
                        <a:latin typeface="+mn-ea"/>
                        <a:ea typeface="+mn-ea"/>
                      </a:endParaRPr>
                    </a:p>
                  </a:txBody>
                  <a:tcPr marL="6350" marR="6350" marT="6350" marB="0" anchor="ctr"/>
                </a:tc>
                <a:extLst>
                  <a:ext uri="{0D108BD9-81ED-4DB2-BD59-A6C34878D82A}">
                    <a16:rowId xmlns:a16="http://schemas.microsoft.com/office/drawing/2014/main" val="3558062867"/>
                  </a:ext>
                </a:extLst>
              </a:tr>
              <a:tr h="477629">
                <a:tc>
                  <a:txBody>
                    <a:bodyPr/>
                    <a:lstStyle/>
                    <a:p>
                      <a:pPr algn="ctr" rtl="0" fontAlgn="ctr"/>
                      <a:r>
                        <a:rPr lang="zh-CN" altLang="en-US" sz="1200" u="none" strike="noStrike">
                          <a:effectLst/>
                          <a:latin typeface="+mn-ea"/>
                          <a:ea typeface="+mn-ea"/>
                        </a:rPr>
                        <a:t>创业板</a:t>
                      </a:r>
                      <a:r>
                        <a:rPr lang="en-US" altLang="zh-CN" sz="1200" u="none" strike="noStrike">
                          <a:effectLst/>
                          <a:latin typeface="+mn-ea"/>
                          <a:ea typeface="+mn-ea"/>
                        </a:rPr>
                        <a:t>50</a:t>
                      </a:r>
                      <a:endParaRPr lang="en-US" altLang="zh-CN" sz="1200" b="0" i="0" u="none" strike="noStrike">
                        <a:solidFill>
                          <a:srgbClr val="000000"/>
                        </a:solidFill>
                        <a:effectLst/>
                        <a:latin typeface="+mn-ea"/>
                        <a:ea typeface="+mn-ea"/>
                      </a:endParaRPr>
                    </a:p>
                  </a:txBody>
                  <a:tcPr marL="6350" marR="6350" marT="6350" marB="0" anchor="ctr"/>
                </a:tc>
                <a:tc>
                  <a:txBody>
                    <a:bodyPr/>
                    <a:lstStyle/>
                    <a:p>
                      <a:pPr algn="ctr" rtl="0" fontAlgn="ctr"/>
                      <a:r>
                        <a:rPr lang="en-US" altLang="zh-CN" sz="1200" u="none" strike="noStrike" dirty="0">
                          <a:effectLst/>
                          <a:latin typeface="+mn-ea"/>
                          <a:ea typeface="+mn-ea"/>
                        </a:rPr>
                        <a:t>71.70%</a:t>
                      </a:r>
                      <a:endParaRPr lang="en-US" altLang="zh-CN" sz="1200" b="0" i="0" u="none" strike="noStrike" dirty="0">
                        <a:solidFill>
                          <a:srgbClr val="000000"/>
                        </a:solidFill>
                        <a:effectLst/>
                        <a:latin typeface="+mn-ea"/>
                        <a:ea typeface="+mn-ea"/>
                      </a:endParaRPr>
                    </a:p>
                  </a:txBody>
                  <a:tcPr marL="6350" marR="6350" marT="6350" marB="0" anchor="ctr"/>
                </a:tc>
                <a:tc>
                  <a:txBody>
                    <a:bodyPr/>
                    <a:lstStyle/>
                    <a:p>
                      <a:pPr algn="ctr" rtl="0" fontAlgn="ctr"/>
                      <a:r>
                        <a:rPr lang="en-US" altLang="zh-CN" sz="1200" u="none" strike="noStrike" dirty="0">
                          <a:effectLst/>
                          <a:latin typeface="+mn-ea"/>
                          <a:ea typeface="+mn-ea"/>
                        </a:rPr>
                        <a:t>33.67%</a:t>
                      </a:r>
                      <a:endParaRPr lang="en-US" altLang="zh-CN" sz="1200" b="0" i="0" u="none" strike="noStrike" dirty="0">
                        <a:solidFill>
                          <a:srgbClr val="000000"/>
                        </a:solidFill>
                        <a:effectLst/>
                        <a:latin typeface="+mn-ea"/>
                        <a:ea typeface="+mn-ea"/>
                      </a:endParaRPr>
                    </a:p>
                  </a:txBody>
                  <a:tcPr marL="6350" marR="6350" marT="6350" marB="0" anchor="ctr"/>
                </a:tc>
                <a:tc>
                  <a:txBody>
                    <a:bodyPr/>
                    <a:lstStyle/>
                    <a:p>
                      <a:pPr algn="ctr" rtl="0" fontAlgn="ctr"/>
                      <a:r>
                        <a:rPr lang="en-US" altLang="zh-CN" sz="1200" u="none" strike="noStrike" dirty="0">
                          <a:effectLst/>
                          <a:latin typeface="+mn-ea"/>
                          <a:ea typeface="+mn-ea"/>
                        </a:rPr>
                        <a:t>2.12</a:t>
                      </a:r>
                      <a:endParaRPr lang="en-US" altLang="zh-CN" sz="1200" b="0" i="0" u="none" strike="noStrike" dirty="0">
                        <a:solidFill>
                          <a:srgbClr val="000000"/>
                        </a:solidFill>
                        <a:effectLst/>
                        <a:latin typeface="+mn-ea"/>
                        <a:ea typeface="+mn-ea"/>
                      </a:endParaRPr>
                    </a:p>
                  </a:txBody>
                  <a:tcPr marL="6350" marR="6350" marT="6350" marB="0" anchor="ctr"/>
                </a:tc>
                <a:tc>
                  <a:txBody>
                    <a:bodyPr/>
                    <a:lstStyle/>
                    <a:p>
                      <a:pPr algn="ctr" rtl="0" fontAlgn="ctr"/>
                      <a:r>
                        <a:rPr lang="en-US" altLang="zh-CN" sz="1200" u="none" strike="noStrike" dirty="0">
                          <a:effectLst/>
                          <a:latin typeface="+mn-ea"/>
                          <a:ea typeface="+mn-ea"/>
                        </a:rPr>
                        <a:t>-25.03%</a:t>
                      </a:r>
                      <a:endParaRPr lang="en-US" altLang="zh-CN" sz="1200" b="0" i="0" u="none" strike="noStrike" dirty="0">
                        <a:solidFill>
                          <a:srgbClr val="000000"/>
                        </a:solidFill>
                        <a:effectLst/>
                        <a:latin typeface="+mn-ea"/>
                        <a:ea typeface="+mn-ea"/>
                      </a:endParaRPr>
                    </a:p>
                  </a:txBody>
                  <a:tcPr marL="6350" marR="6350" marT="6350" marB="0" anchor="ctr"/>
                </a:tc>
                <a:extLst>
                  <a:ext uri="{0D108BD9-81ED-4DB2-BD59-A6C34878D82A}">
                    <a16:rowId xmlns:a16="http://schemas.microsoft.com/office/drawing/2014/main" val="3746174218"/>
                  </a:ext>
                </a:extLst>
              </a:tr>
              <a:tr h="477629">
                <a:tc>
                  <a:txBody>
                    <a:bodyPr/>
                    <a:lstStyle/>
                    <a:p>
                      <a:pPr algn="ctr" rtl="0" fontAlgn="ctr"/>
                      <a:r>
                        <a:rPr lang="zh-CN" altLang="en-US" sz="1200" u="none" strike="noStrike" dirty="0">
                          <a:effectLst/>
                          <a:latin typeface="+mn-ea"/>
                          <a:ea typeface="+mn-ea"/>
                        </a:rPr>
                        <a:t>沪深</a:t>
                      </a:r>
                      <a:r>
                        <a:rPr lang="en-US" altLang="zh-CN" sz="1200" u="none" strike="noStrike" dirty="0">
                          <a:effectLst/>
                          <a:latin typeface="+mn-ea"/>
                          <a:ea typeface="+mn-ea"/>
                        </a:rPr>
                        <a:t>300</a:t>
                      </a:r>
                      <a:endParaRPr lang="en-US" altLang="zh-CN" sz="1200" b="0" i="0" u="none" strike="noStrike" dirty="0">
                        <a:solidFill>
                          <a:srgbClr val="000000"/>
                        </a:solidFill>
                        <a:effectLst/>
                        <a:latin typeface="+mn-ea"/>
                        <a:ea typeface="+mn-ea"/>
                      </a:endParaRPr>
                    </a:p>
                  </a:txBody>
                  <a:tcPr marL="6350" marR="6350" marT="6350" marB="0" anchor="ctr"/>
                </a:tc>
                <a:tc>
                  <a:txBody>
                    <a:bodyPr/>
                    <a:lstStyle/>
                    <a:p>
                      <a:pPr algn="ctr" rtl="0" fontAlgn="ctr"/>
                      <a:r>
                        <a:rPr lang="en-US" altLang="zh-CN" sz="1200" u="none" strike="noStrike" dirty="0">
                          <a:effectLst/>
                          <a:latin typeface="+mn-ea"/>
                          <a:ea typeface="+mn-ea"/>
                        </a:rPr>
                        <a:t>16.48%</a:t>
                      </a:r>
                      <a:endParaRPr lang="en-US" altLang="zh-CN" sz="1200" b="0" i="0" u="none" strike="noStrike" dirty="0">
                        <a:solidFill>
                          <a:srgbClr val="000000"/>
                        </a:solidFill>
                        <a:effectLst/>
                        <a:latin typeface="+mn-ea"/>
                        <a:ea typeface="+mn-ea"/>
                      </a:endParaRPr>
                    </a:p>
                  </a:txBody>
                  <a:tcPr marL="6350" marR="6350" marT="6350" marB="0" anchor="ctr"/>
                </a:tc>
                <a:tc>
                  <a:txBody>
                    <a:bodyPr/>
                    <a:lstStyle/>
                    <a:p>
                      <a:pPr algn="ctr" rtl="0" fontAlgn="ctr"/>
                      <a:r>
                        <a:rPr lang="en-US" altLang="zh-CN" sz="1200" u="none" strike="noStrike" dirty="0">
                          <a:effectLst/>
                          <a:latin typeface="+mn-ea"/>
                          <a:ea typeface="+mn-ea"/>
                        </a:rPr>
                        <a:t>22.17%</a:t>
                      </a:r>
                      <a:endParaRPr lang="en-US" altLang="zh-CN" sz="1200" b="0" i="0" u="none" strike="noStrike" dirty="0">
                        <a:solidFill>
                          <a:srgbClr val="000000"/>
                        </a:solidFill>
                        <a:effectLst/>
                        <a:latin typeface="+mn-ea"/>
                        <a:ea typeface="+mn-ea"/>
                      </a:endParaRPr>
                    </a:p>
                  </a:txBody>
                  <a:tcPr marL="6350" marR="6350" marT="6350" marB="0" anchor="ctr"/>
                </a:tc>
                <a:tc>
                  <a:txBody>
                    <a:bodyPr/>
                    <a:lstStyle/>
                    <a:p>
                      <a:pPr algn="ctr" rtl="0" fontAlgn="ctr"/>
                      <a:r>
                        <a:rPr lang="en-US" altLang="zh-CN" sz="1200" u="none" strike="noStrike" dirty="0">
                          <a:effectLst/>
                          <a:latin typeface="+mn-ea"/>
                          <a:ea typeface="+mn-ea"/>
                        </a:rPr>
                        <a:t>0.73</a:t>
                      </a:r>
                      <a:endParaRPr lang="en-US" altLang="zh-CN" sz="1200" b="0" i="0" u="none" strike="noStrike" dirty="0">
                        <a:solidFill>
                          <a:srgbClr val="000000"/>
                        </a:solidFill>
                        <a:effectLst/>
                        <a:latin typeface="+mn-ea"/>
                        <a:ea typeface="+mn-ea"/>
                      </a:endParaRPr>
                    </a:p>
                  </a:txBody>
                  <a:tcPr marL="6350" marR="6350" marT="6350" marB="0" anchor="ctr"/>
                </a:tc>
                <a:tc>
                  <a:txBody>
                    <a:bodyPr/>
                    <a:lstStyle/>
                    <a:p>
                      <a:pPr algn="ctr" rtl="0" fontAlgn="ctr"/>
                      <a:r>
                        <a:rPr lang="en-US" altLang="zh-CN" sz="1200" u="none" strike="noStrike" dirty="0">
                          <a:effectLst/>
                          <a:latin typeface="+mn-ea"/>
                          <a:ea typeface="+mn-ea"/>
                        </a:rPr>
                        <a:t>-16.08%</a:t>
                      </a:r>
                      <a:endParaRPr lang="en-US" altLang="zh-CN" sz="1200" b="0" i="0" u="none" strike="noStrike" dirty="0">
                        <a:solidFill>
                          <a:srgbClr val="000000"/>
                        </a:solidFill>
                        <a:effectLst/>
                        <a:latin typeface="+mn-ea"/>
                        <a:ea typeface="+mn-ea"/>
                      </a:endParaRPr>
                    </a:p>
                  </a:txBody>
                  <a:tcPr marL="6350" marR="6350" marT="6350" marB="0" anchor="ctr"/>
                </a:tc>
                <a:extLst>
                  <a:ext uri="{0D108BD9-81ED-4DB2-BD59-A6C34878D82A}">
                    <a16:rowId xmlns:a16="http://schemas.microsoft.com/office/drawing/2014/main" val="684843249"/>
                  </a:ext>
                </a:extLst>
              </a:tr>
            </a:tbl>
          </a:graphicData>
        </a:graphic>
      </p:graphicFrame>
      <p:graphicFrame>
        <p:nvGraphicFramePr>
          <p:cNvPr id="12" name="图表 11">
            <a:extLst>
              <a:ext uri="{FF2B5EF4-FFF2-40B4-BE49-F238E27FC236}">
                <a16:creationId xmlns:a16="http://schemas.microsoft.com/office/drawing/2014/main" id="{BE5FC7E0-1249-487F-9A73-D2C97AB4B9FC}"/>
              </a:ext>
            </a:extLst>
          </p:cNvPr>
          <p:cNvGraphicFramePr>
            <a:graphicFrameLocks/>
          </p:cNvGraphicFramePr>
          <p:nvPr>
            <p:extLst>
              <p:ext uri="{D42A27DB-BD31-4B8C-83A1-F6EECF244321}">
                <p14:modId xmlns:p14="http://schemas.microsoft.com/office/powerpoint/2010/main" val="3759051670"/>
              </p:ext>
            </p:extLst>
          </p:nvPr>
        </p:nvGraphicFramePr>
        <p:xfrm>
          <a:off x="6042494" y="2890478"/>
          <a:ext cx="5658853" cy="3357880"/>
        </p:xfrm>
        <a:graphic>
          <a:graphicData uri="http://schemas.openxmlformats.org/drawingml/2006/chart">
            <c:chart xmlns:c="http://schemas.openxmlformats.org/drawingml/2006/chart" xmlns:r="http://schemas.openxmlformats.org/officeDocument/2006/relationships" r:id="rId4"/>
          </a:graphicData>
        </a:graphic>
      </p:graphicFrame>
      <p:sp>
        <p:nvSpPr>
          <p:cNvPr id="5" name="矩形: 圆角 4">
            <a:extLst>
              <a:ext uri="{FF2B5EF4-FFF2-40B4-BE49-F238E27FC236}">
                <a16:creationId xmlns:a16="http://schemas.microsoft.com/office/drawing/2014/main" id="{A7B62808-6ABD-4470-B138-01AE6A64546D}"/>
              </a:ext>
            </a:extLst>
          </p:cNvPr>
          <p:cNvSpPr/>
          <p:nvPr/>
        </p:nvSpPr>
        <p:spPr>
          <a:xfrm>
            <a:off x="7142205" y="3200492"/>
            <a:ext cx="1075038" cy="2514600"/>
          </a:xfrm>
          <a:prstGeom prst="roundRect">
            <a:avLst/>
          </a:prstGeom>
          <a:solidFill>
            <a:schemeClr val="bg1">
              <a:lumMod val="5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200" dirty="0">
                <a:solidFill>
                  <a:srgbClr val="C00000"/>
                </a:solidFill>
              </a:rPr>
              <a:t>疫情后极度宽松的流动性环境推动股价上涨</a:t>
            </a:r>
          </a:p>
        </p:txBody>
      </p:sp>
      <p:sp>
        <p:nvSpPr>
          <p:cNvPr id="14" name="矩形: 圆角 13">
            <a:extLst>
              <a:ext uri="{FF2B5EF4-FFF2-40B4-BE49-F238E27FC236}">
                <a16:creationId xmlns:a16="http://schemas.microsoft.com/office/drawing/2014/main" id="{D1034CE6-E4D0-40FE-919C-1FBA7698CED8}"/>
              </a:ext>
            </a:extLst>
          </p:cNvPr>
          <p:cNvSpPr/>
          <p:nvPr/>
        </p:nvSpPr>
        <p:spPr>
          <a:xfrm>
            <a:off x="8871920" y="3200492"/>
            <a:ext cx="1075038" cy="2514600"/>
          </a:xfrm>
          <a:prstGeom prst="roundRect">
            <a:avLst/>
          </a:prstGeom>
          <a:solidFill>
            <a:schemeClr val="bg1">
              <a:lumMod val="6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zh-CN" altLang="en-US" sz="1200" dirty="0">
                <a:solidFill>
                  <a:srgbClr val="C00000"/>
                </a:solidFill>
              </a:rPr>
              <a:t>市场盘整</a:t>
            </a:r>
            <a:r>
              <a:rPr lang="en-US" altLang="zh-CN" sz="1200" dirty="0">
                <a:solidFill>
                  <a:srgbClr val="C00000"/>
                </a:solidFill>
              </a:rPr>
              <a:t>3</a:t>
            </a:r>
            <a:r>
              <a:rPr lang="zh-CN" altLang="en-US" sz="1200" dirty="0">
                <a:solidFill>
                  <a:srgbClr val="C00000"/>
                </a:solidFill>
              </a:rPr>
              <a:t>个月之后，随着流动性微调和经济复苏，股指再度上行</a:t>
            </a:r>
            <a:endParaRPr lang="zh-CN" altLang="en-US" sz="1200" dirty="0"/>
          </a:p>
        </p:txBody>
      </p:sp>
      <p:sp>
        <p:nvSpPr>
          <p:cNvPr id="15" name="矩形: 圆角 14">
            <a:extLst>
              <a:ext uri="{FF2B5EF4-FFF2-40B4-BE49-F238E27FC236}">
                <a16:creationId xmlns:a16="http://schemas.microsoft.com/office/drawing/2014/main" id="{64A1A4A1-63E3-40F1-9C62-F4B994CA5927}"/>
              </a:ext>
            </a:extLst>
          </p:cNvPr>
          <p:cNvSpPr/>
          <p:nvPr/>
        </p:nvSpPr>
        <p:spPr>
          <a:xfrm>
            <a:off x="10361600" y="3200492"/>
            <a:ext cx="1075038" cy="2514600"/>
          </a:xfrm>
          <a:prstGeom prst="roundRect">
            <a:avLst/>
          </a:prstGeom>
          <a:solidFill>
            <a:schemeClr val="bg1">
              <a:lumMod val="6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200" dirty="0">
                <a:solidFill>
                  <a:srgbClr val="C00000"/>
                </a:solidFill>
              </a:rPr>
              <a:t>春节后抱团股大跌引发大跌后，重回上涨趋势</a:t>
            </a:r>
          </a:p>
        </p:txBody>
      </p:sp>
    </p:spTree>
    <p:extLst>
      <p:ext uri="{BB962C8B-B14F-4D97-AF65-F5344CB8AC3E}">
        <p14:creationId xmlns:p14="http://schemas.microsoft.com/office/powerpoint/2010/main" val="184598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p:cBhvr>
                                        <p:cTn id="11"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0CBAF3F-5D51-4C28-9480-15590AD875E2}"/>
              </a:ext>
            </a:extLst>
          </p:cNvPr>
          <p:cNvSpPr>
            <a:spLocks noGrp="1"/>
          </p:cNvSpPr>
          <p:nvPr>
            <p:ph type="sldNum" sz="quarter" idx="10"/>
          </p:nvPr>
        </p:nvSpPr>
        <p:spPr/>
        <p:txBody>
          <a:bodyPr/>
          <a:lstStyle/>
          <a:p>
            <a:fld id="{7D9BB5D0-35E4-459D-AEF3-FE4D7C45CC19}" type="slidenum">
              <a:rPr lang="zh-CN" altLang="en-US" smtClean="0"/>
              <a:t>7</a:t>
            </a:fld>
            <a:endParaRPr lang="zh-CN" altLang="en-US"/>
          </a:p>
        </p:txBody>
      </p:sp>
      <p:pic>
        <p:nvPicPr>
          <p:cNvPr id="6" name="图片 5">
            <a:extLst>
              <a:ext uri="{FF2B5EF4-FFF2-40B4-BE49-F238E27FC236}">
                <a16:creationId xmlns:a16="http://schemas.microsoft.com/office/drawing/2014/main" id="{8739E6DC-2D3C-441E-8EB9-CA501D179BBE}"/>
              </a:ext>
            </a:extLst>
          </p:cNvPr>
          <p:cNvPicPr>
            <a:picLocks noChangeAspect="1"/>
          </p:cNvPicPr>
          <p:nvPr/>
        </p:nvPicPr>
        <p:blipFill>
          <a:blip r:embed="rId2"/>
          <a:stretch>
            <a:fillRect/>
          </a:stretch>
        </p:blipFill>
        <p:spPr>
          <a:xfrm>
            <a:off x="118954" y="69423"/>
            <a:ext cx="2076183" cy="659038"/>
          </a:xfrm>
          <a:prstGeom prst="rect">
            <a:avLst/>
          </a:prstGeom>
        </p:spPr>
      </p:pic>
      <p:grpSp>
        <p:nvGrpSpPr>
          <p:cNvPr id="7" name="î$ḻïdê">
            <a:extLst>
              <a:ext uri="{FF2B5EF4-FFF2-40B4-BE49-F238E27FC236}">
                <a16:creationId xmlns:a16="http://schemas.microsoft.com/office/drawing/2014/main" id="{57E9B508-C361-4E04-8752-F4FAE991B6BA}"/>
              </a:ext>
            </a:extLst>
          </p:cNvPr>
          <p:cNvGrpSpPr/>
          <p:nvPr/>
        </p:nvGrpSpPr>
        <p:grpSpPr>
          <a:xfrm>
            <a:off x="1157045" y="1673711"/>
            <a:ext cx="9650541" cy="3918896"/>
            <a:chOff x="1165275" y="1713468"/>
            <a:chExt cx="9650541" cy="3918896"/>
          </a:xfrm>
        </p:grpSpPr>
        <p:grpSp>
          <p:nvGrpSpPr>
            <p:cNvPr id="8" name="íṥļiḋe">
              <a:extLst>
                <a:ext uri="{FF2B5EF4-FFF2-40B4-BE49-F238E27FC236}">
                  <a16:creationId xmlns:a16="http://schemas.microsoft.com/office/drawing/2014/main" id="{8CB14C75-D040-47CA-83A9-673604829668}"/>
                </a:ext>
              </a:extLst>
            </p:cNvPr>
            <p:cNvGrpSpPr/>
            <p:nvPr/>
          </p:nvGrpSpPr>
          <p:grpSpPr>
            <a:xfrm>
              <a:off x="1165275" y="1713468"/>
              <a:ext cx="5883225" cy="2991901"/>
              <a:chOff x="847775" y="1713468"/>
              <a:chExt cx="5883225" cy="2991901"/>
            </a:xfrm>
          </p:grpSpPr>
          <p:grpSp>
            <p:nvGrpSpPr>
              <p:cNvPr id="10" name="iś1íḋé">
                <a:extLst>
                  <a:ext uri="{FF2B5EF4-FFF2-40B4-BE49-F238E27FC236}">
                    <a16:creationId xmlns:a16="http://schemas.microsoft.com/office/drawing/2014/main" id="{9BAD7DE5-B924-4CE0-AABE-47C92AD163F3}"/>
                  </a:ext>
                </a:extLst>
              </p:cNvPr>
              <p:cNvGrpSpPr/>
              <p:nvPr/>
            </p:nvGrpSpPr>
            <p:grpSpPr>
              <a:xfrm>
                <a:off x="911895" y="1713468"/>
                <a:ext cx="5819105" cy="769441"/>
                <a:chOff x="911895" y="1713468"/>
                <a:chExt cx="5819105" cy="769441"/>
              </a:xfrm>
            </p:grpSpPr>
            <p:cxnSp>
              <p:nvCxnSpPr>
                <p:cNvPr id="23" name="ïSľïḑè">
                  <a:extLst>
                    <a:ext uri="{FF2B5EF4-FFF2-40B4-BE49-F238E27FC236}">
                      <a16:creationId xmlns:a16="http://schemas.microsoft.com/office/drawing/2014/main" id="{4B3A1C22-674A-43B0-84E2-9A73A661A869}"/>
                    </a:ext>
                  </a:extLst>
                </p:cNvPr>
                <p:cNvCxnSpPr>
                  <a:cxnSpLocks/>
                </p:cNvCxnSpPr>
                <p:nvPr/>
              </p:nvCxnSpPr>
              <p:spPr>
                <a:xfrm>
                  <a:off x="1817912" y="2298700"/>
                  <a:ext cx="4811488"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24" name="iṩļiḋe">
                  <a:extLst>
                    <a:ext uri="{FF2B5EF4-FFF2-40B4-BE49-F238E27FC236}">
                      <a16:creationId xmlns:a16="http://schemas.microsoft.com/office/drawing/2014/main" id="{688BF85F-AD6C-4E5F-9B3F-5C94ABCF464E}"/>
                    </a:ext>
                  </a:extLst>
                </p:cNvPr>
                <p:cNvSpPr txBox="1"/>
                <p:nvPr/>
              </p:nvSpPr>
              <p:spPr>
                <a:xfrm>
                  <a:off x="911895" y="1713468"/>
                  <a:ext cx="906017" cy="769441"/>
                </a:xfrm>
                <a:prstGeom prst="rect">
                  <a:avLst/>
                </a:prstGeom>
                <a:noFill/>
              </p:spPr>
              <p:txBody>
                <a:bodyPr wrap="none" rtlCol="0">
                  <a:spAutoFit/>
                </a:bodyPr>
                <a:lstStyle>
                  <a:defPPr>
                    <a:defRPr lang="zh-CN"/>
                  </a:defPPr>
                  <a:lvl1pPr algn="r">
                    <a:defRPr sz="4400" b="1">
                      <a:solidFill>
                        <a:schemeClr val="accent1"/>
                      </a:solidFill>
                    </a:defRPr>
                  </a:lvl1pPr>
                </a:lstStyle>
                <a:p>
                  <a:r>
                    <a:rPr lang="en-US" altLang="zh-CN" dirty="0"/>
                    <a:t>01.</a:t>
                  </a:r>
                  <a:endParaRPr lang="zh-CN" altLang="en-US" dirty="0"/>
                </a:p>
              </p:txBody>
            </p:sp>
            <p:sp>
              <p:nvSpPr>
                <p:cNvPr id="25" name="íSļidé">
                  <a:extLst>
                    <a:ext uri="{FF2B5EF4-FFF2-40B4-BE49-F238E27FC236}">
                      <a16:creationId xmlns:a16="http://schemas.microsoft.com/office/drawing/2014/main" id="{39970063-83BB-47A7-92EF-FD53DDD79DC6}"/>
                    </a:ext>
                  </a:extLst>
                </p:cNvPr>
                <p:cNvSpPr txBox="1"/>
                <p:nvPr/>
              </p:nvSpPr>
              <p:spPr>
                <a:xfrm>
                  <a:off x="2216623" y="1827768"/>
                  <a:ext cx="4514377" cy="523220"/>
                </a:xfrm>
                <a:prstGeom prst="rect">
                  <a:avLst/>
                </a:prstGeom>
              </p:spPr>
              <p:txBody>
                <a:bodyPr vert="horz" lIns="91440" tIns="45720" rIns="91440" bIns="45720" rtlCol="0" anchor="ctr">
                  <a:noAutofit/>
                </a:bodyPr>
                <a:lstStyle>
                  <a:defPPr>
                    <a:defRPr lang="zh-CN"/>
                  </a:defPPr>
                  <a:lvl1pPr>
                    <a:lnSpc>
                      <a:spcPct val="90000"/>
                    </a:lnSpc>
                    <a:spcBef>
                      <a:spcPct val="0"/>
                    </a:spcBef>
                    <a:buNone/>
                    <a:defRPr sz="2800" b="1" i="0">
                      <a:solidFill>
                        <a:srgbClr val="5B9BD5"/>
                      </a:solidFill>
                      <a:latin typeface="微软雅黑" panose="020B0503020204020204" pitchFamily="34" charset="-122"/>
                      <a:ea typeface="微软雅黑" panose="020B0503020204020204" pitchFamily="34" charset="-122"/>
                      <a:cs typeface="+mj-cs"/>
                    </a:defRPr>
                  </a:lvl1pPr>
                </a:lstStyle>
                <a:p>
                  <a:r>
                    <a:rPr lang="zh-CN" altLang="en-US" dirty="0"/>
                    <a:t>产品亮点</a:t>
                  </a:r>
                </a:p>
              </p:txBody>
            </p:sp>
          </p:grpSp>
          <p:grpSp>
            <p:nvGrpSpPr>
              <p:cNvPr id="11" name="iS1ïḓê">
                <a:extLst>
                  <a:ext uri="{FF2B5EF4-FFF2-40B4-BE49-F238E27FC236}">
                    <a16:creationId xmlns:a16="http://schemas.microsoft.com/office/drawing/2014/main" id="{E7AB95EA-9B01-4B48-8C71-0A133F27D9F7}"/>
                  </a:ext>
                </a:extLst>
              </p:cNvPr>
              <p:cNvGrpSpPr/>
              <p:nvPr/>
            </p:nvGrpSpPr>
            <p:grpSpPr>
              <a:xfrm>
                <a:off x="911895" y="2824698"/>
                <a:ext cx="5717505" cy="769441"/>
                <a:chOff x="911895" y="1713468"/>
                <a:chExt cx="5717505" cy="769441"/>
              </a:xfrm>
            </p:grpSpPr>
            <p:cxnSp>
              <p:nvCxnSpPr>
                <p:cNvPr id="20" name="í$1îdê">
                  <a:extLst>
                    <a:ext uri="{FF2B5EF4-FFF2-40B4-BE49-F238E27FC236}">
                      <a16:creationId xmlns:a16="http://schemas.microsoft.com/office/drawing/2014/main" id="{A9790E47-18E0-4620-A022-04F0E62CEE66}"/>
                    </a:ext>
                  </a:extLst>
                </p:cNvPr>
                <p:cNvCxnSpPr>
                  <a:cxnSpLocks/>
                </p:cNvCxnSpPr>
                <p:nvPr/>
              </p:nvCxnSpPr>
              <p:spPr>
                <a:xfrm>
                  <a:off x="1817912" y="2298700"/>
                  <a:ext cx="4811488"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21" name="îš1idé">
                  <a:extLst>
                    <a:ext uri="{FF2B5EF4-FFF2-40B4-BE49-F238E27FC236}">
                      <a16:creationId xmlns:a16="http://schemas.microsoft.com/office/drawing/2014/main" id="{EA6AE420-355E-4725-80B3-554C97AD6A95}"/>
                    </a:ext>
                  </a:extLst>
                </p:cNvPr>
                <p:cNvSpPr txBox="1"/>
                <p:nvPr/>
              </p:nvSpPr>
              <p:spPr>
                <a:xfrm>
                  <a:off x="911895" y="1713468"/>
                  <a:ext cx="906017" cy="769441"/>
                </a:xfrm>
                <a:prstGeom prst="rect">
                  <a:avLst/>
                </a:prstGeom>
                <a:noFill/>
              </p:spPr>
              <p:txBody>
                <a:bodyPr wrap="none" rtlCol="0">
                  <a:spAutoFit/>
                </a:bodyPr>
                <a:lstStyle>
                  <a:defPPr>
                    <a:defRPr lang="zh-CN"/>
                  </a:defPPr>
                  <a:lvl1pPr algn="r">
                    <a:defRPr sz="4400" b="1">
                      <a:solidFill>
                        <a:schemeClr val="accent1"/>
                      </a:solidFill>
                    </a:defRPr>
                  </a:lvl1pPr>
                </a:lstStyle>
                <a:p>
                  <a:r>
                    <a:rPr lang="en-US" altLang="zh-CN" dirty="0">
                      <a:solidFill>
                        <a:schemeClr val="accent5">
                          <a:lumMod val="50000"/>
                        </a:schemeClr>
                      </a:solidFill>
                    </a:rPr>
                    <a:t>02.</a:t>
                  </a:r>
                  <a:endParaRPr lang="zh-CN" altLang="en-US" dirty="0">
                    <a:solidFill>
                      <a:schemeClr val="accent5">
                        <a:lumMod val="50000"/>
                      </a:schemeClr>
                    </a:solidFill>
                  </a:endParaRPr>
                </a:p>
              </p:txBody>
            </p:sp>
            <p:sp>
              <p:nvSpPr>
                <p:cNvPr id="22" name="iṩ1iḓe">
                  <a:extLst>
                    <a:ext uri="{FF2B5EF4-FFF2-40B4-BE49-F238E27FC236}">
                      <a16:creationId xmlns:a16="http://schemas.microsoft.com/office/drawing/2014/main" id="{57FFE4E3-AEDC-4D51-AA1F-2844715619EB}"/>
                    </a:ext>
                  </a:extLst>
                </p:cNvPr>
                <p:cNvSpPr txBox="1"/>
                <p:nvPr/>
              </p:nvSpPr>
              <p:spPr>
                <a:xfrm>
                  <a:off x="2216623" y="1870856"/>
                  <a:ext cx="2698175"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defRPr sz="2800" b="1" i="0">
                      <a:solidFill>
                        <a:srgbClr val="5B9BD5"/>
                      </a:solidFill>
                      <a:latin typeface="微软雅黑" panose="020B0503020204020204" pitchFamily="34" charset="-122"/>
                      <a:ea typeface="微软雅黑" panose="020B0503020204020204" pitchFamily="34" charset="-122"/>
                      <a:cs typeface="+mj-cs"/>
                    </a:defRPr>
                  </a:lvl1pPr>
                </a:lstStyle>
                <a:p>
                  <a:r>
                    <a:rPr lang="zh-CN" altLang="en-US" dirty="0">
                      <a:solidFill>
                        <a:schemeClr val="accent5">
                          <a:lumMod val="50000"/>
                        </a:schemeClr>
                      </a:solidFill>
                    </a:rPr>
                    <a:t>投资策略</a:t>
                  </a:r>
                  <a:endParaRPr lang="en-US" altLang="zh-CN" dirty="0">
                    <a:solidFill>
                      <a:schemeClr val="accent5">
                        <a:lumMod val="50000"/>
                      </a:schemeClr>
                    </a:solidFill>
                  </a:endParaRPr>
                </a:p>
              </p:txBody>
            </p:sp>
          </p:grpSp>
          <p:grpSp>
            <p:nvGrpSpPr>
              <p:cNvPr id="12" name="iṥľídê">
                <a:extLst>
                  <a:ext uri="{FF2B5EF4-FFF2-40B4-BE49-F238E27FC236}">
                    <a16:creationId xmlns:a16="http://schemas.microsoft.com/office/drawing/2014/main" id="{1363E4C4-078C-46D2-9A6A-E77AF3B7FA01}"/>
                  </a:ext>
                </a:extLst>
              </p:cNvPr>
              <p:cNvGrpSpPr/>
              <p:nvPr/>
            </p:nvGrpSpPr>
            <p:grpSpPr>
              <a:xfrm>
                <a:off x="847775" y="3935928"/>
                <a:ext cx="5781625" cy="769441"/>
                <a:chOff x="847775" y="1713468"/>
                <a:chExt cx="5781625" cy="769441"/>
              </a:xfrm>
            </p:grpSpPr>
            <p:cxnSp>
              <p:nvCxnSpPr>
                <p:cNvPr id="17" name="ïŝ1ïḑe">
                  <a:extLst>
                    <a:ext uri="{FF2B5EF4-FFF2-40B4-BE49-F238E27FC236}">
                      <a16:creationId xmlns:a16="http://schemas.microsoft.com/office/drawing/2014/main" id="{7FCB9BC7-61B0-4EF6-AC7B-07889BE4AE0F}"/>
                    </a:ext>
                  </a:extLst>
                </p:cNvPr>
                <p:cNvCxnSpPr>
                  <a:cxnSpLocks/>
                </p:cNvCxnSpPr>
                <p:nvPr/>
              </p:nvCxnSpPr>
              <p:spPr>
                <a:xfrm>
                  <a:off x="1817912" y="2298700"/>
                  <a:ext cx="4811488"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îśļïďê">
                  <a:extLst>
                    <a:ext uri="{FF2B5EF4-FFF2-40B4-BE49-F238E27FC236}">
                      <a16:creationId xmlns:a16="http://schemas.microsoft.com/office/drawing/2014/main" id="{0E5B44A2-8DD0-45E8-BA76-C2FC1B660D0A}"/>
                    </a:ext>
                  </a:extLst>
                </p:cNvPr>
                <p:cNvSpPr txBox="1"/>
                <p:nvPr/>
              </p:nvSpPr>
              <p:spPr>
                <a:xfrm>
                  <a:off x="847775" y="1713468"/>
                  <a:ext cx="970137" cy="769441"/>
                </a:xfrm>
                <a:prstGeom prst="rect">
                  <a:avLst/>
                </a:prstGeom>
                <a:noFill/>
              </p:spPr>
              <p:txBody>
                <a:bodyPr wrap="none" rtlCol="0">
                  <a:spAutoFit/>
                </a:bodyPr>
                <a:lstStyle/>
                <a:p>
                  <a:pPr algn="r"/>
                  <a:r>
                    <a:rPr lang="en-US" altLang="zh-CN" sz="4400" b="1" dirty="0">
                      <a:solidFill>
                        <a:schemeClr val="accent1"/>
                      </a:solidFill>
                    </a:rPr>
                    <a:t>03.</a:t>
                  </a:r>
                  <a:endParaRPr lang="zh-CN" altLang="en-US" sz="4400" b="1" dirty="0">
                    <a:solidFill>
                      <a:schemeClr val="accent1"/>
                    </a:solidFill>
                  </a:endParaRPr>
                </a:p>
              </p:txBody>
            </p:sp>
            <p:sp>
              <p:nvSpPr>
                <p:cNvPr id="19" name="íṡlîḍe">
                  <a:extLst>
                    <a:ext uri="{FF2B5EF4-FFF2-40B4-BE49-F238E27FC236}">
                      <a16:creationId xmlns:a16="http://schemas.microsoft.com/office/drawing/2014/main" id="{D84ECA4D-0BBC-4077-A466-BE4C014155D1}"/>
                    </a:ext>
                  </a:extLst>
                </p:cNvPr>
                <p:cNvSpPr txBox="1"/>
                <p:nvPr/>
              </p:nvSpPr>
              <p:spPr>
                <a:xfrm>
                  <a:off x="2216623" y="1874426"/>
                  <a:ext cx="1620957"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defRPr sz="2800" b="1" i="0">
                      <a:solidFill>
                        <a:srgbClr val="7030A0"/>
                      </a:solidFill>
                      <a:latin typeface="微软雅黑" panose="020B0503020204020204" pitchFamily="34" charset="-122"/>
                      <a:ea typeface="微软雅黑" panose="020B0503020204020204" pitchFamily="34" charset="-122"/>
                      <a:cs typeface="+mj-cs"/>
                    </a:defRPr>
                  </a:lvl1pPr>
                </a:lstStyle>
                <a:p>
                  <a:r>
                    <a:rPr lang="zh-CN" altLang="en-US" dirty="0">
                      <a:solidFill>
                        <a:srgbClr val="5B9BD5"/>
                      </a:solidFill>
                    </a:rPr>
                    <a:t>市场展望</a:t>
                  </a:r>
                  <a:endParaRPr lang="en-US" altLang="zh-CN" dirty="0">
                    <a:solidFill>
                      <a:srgbClr val="5B9BD5"/>
                    </a:solidFill>
                  </a:endParaRPr>
                </a:p>
              </p:txBody>
            </p:sp>
          </p:grpSp>
        </p:grpSp>
        <p:sp>
          <p:nvSpPr>
            <p:cNvPr id="9" name="išḷîḓê">
              <a:extLst>
                <a:ext uri="{FF2B5EF4-FFF2-40B4-BE49-F238E27FC236}">
                  <a16:creationId xmlns:a16="http://schemas.microsoft.com/office/drawing/2014/main" id="{AE4438B2-E4A1-44FF-9165-8CC7347ACDF3}"/>
                </a:ext>
              </a:extLst>
            </p:cNvPr>
            <p:cNvSpPr/>
            <p:nvPr/>
          </p:nvSpPr>
          <p:spPr>
            <a:xfrm>
              <a:off x="8223204" y="1961137"/>
              <a:ext cx="2592612" cy="3671227"/>
            </a:xfrm>
            <a:prstGeom prst="rect">
              <a:avLst/>
            </a:prstGeom>
            <a:blipFill>
              <a:blip r:embed="rId3"/>
              <a:stretch>
                <a:fillRect l="-56480" r="-55925"/>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zh-CN" altLang="en-US"/>
            </a:p>
          </p:txBody>
        </p:sp>
      </p:grpSp>
    </p:spTree>
    <p:extLst>
      <p:ext uri="{BB962C8B-B14F-4D97-AF65-F5344CB8AC3E}">
        <p14:creationId xmlns:p14="http://schemas.microsoft.com/office/powerpoint/2010/main" val="1710565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8978415-4234-4C8A-A10A-BDD7768817DF}"/>
              </a:ext>
            </a:extLst>
          </p:cNvPr>
          <p:cNvSpPr>
            <a:spLocks noGrp="1"/>
          </p:cNvSpPr>
          <p:nvPr>
            <p:ph type="sldNum" sz="quarter" idx="10"/>
          </p:nvPr>
        </p:nvSpPr>
        <p:spPr/>
        <p:txBody>
          <a:bodyPr/>
          <a:lstStyle/>
          <a:p>
            <a:pPr>
              <a:defRPr/>
            </a:pPr>
            <a:fld id="{67025381-B7F7-4DFD-A5AF-1FFF34357F98}" type="slidenum">
              <a:rPr lang="en-US" altLang="en-US" smtClean="0"/>
              <a:t>8</a:t>
            </a:fld>
            <a:endParaRPr lang="en-US" altLang="en-US"/>
          </a:p>
        </p:txBody>
      </p:sp>
      <p:pic>
        <p:nvPicPr>
          <p:cNvPr id="4" name="图片 3">
            <a:extLst>
              <a:ext uri="{FF2B5EF4-FFF2-40B4-BE49-F238E27FC236}">
                <a16:creationId xmlns:a16="http://schemas.microsoft.com/office/drawing/2014/main" id="{72EA79E7-913A-49D5-AF97-DC985408CBBE}"/>
              </a:ext>
            </a:extLst>
          </p:cNvPr>
          <p:cNvPicPr>
            <a:picLocks noChangeAspect="1"/>
          </p:cNvPicPr>
          <p:nvPr/>
        </p:nvPicPr>
        <p:blipFill>
          <a:blip r:embed="rId3"/>
          <a:stretch>
            <a:fillRect/>
          </a:stretch>
        </p:blipFill>
        <p:spPr>
          <a:xfrm>
            <a:off x="118954" y="69423"/>
            <a:ext cx="2076183" cy="659038"/>
          </a:xfrm>
          <a:prstGeom prst="rect">
            <a:avLst/>
          </a:prstGeom>
        </p:spPr>
      </p:pic>
      <p:sp>
        <p:nvSpPr>
          <p:cNvPr id="5" name="标题 3">
            <a:extLst>
              <a:ext uri="{FF2B5EF4-FFF2-40B4-BE49-F238E27FC236}">
                <a16:creationId xmlns:a16="http://schemas.microsoft.com/office/drawing/2014/main" id="{467C8C39-480F-4053-8030-35C8D43EADDA}"/>
              </a:ext>
            </a:extLst>
          </p:cNvPr>
          <p:cNvSpPr txBox="1">
            <a:spLocks/>
          </p:cNvSpPr>
          <p:nvPr/>
        </p:nvSpPr>
        <p:spPr>
          <a:xfrm>
            <a:off x="600875" y="714803"/>
            <a:ext cx="10098914" cy="555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i="0" kern="1200">
                <a:solidFill>
                  <a:schemeClr val="tx1"/>
                </a:solidFill>
                <a:latin typeface="+mj-lt"/>
                <a:ea typeface="+mj-ea"/>
                <a:cs typeface="+mj-cs"/>
              </a:defRPr>
            </a:lvl1pPr>
          </a:lstStyle>
          <a:p>
            <a:r>
              <a:rPr lang="en-US" altLang="zh-CN" sz="2800" b="1" dirty="0">
                <a:solidFill>
                  <a:srgbClr val="7030A0"/>
                </a:solidFill>
                <a:latin typeface="微软雅黑" panose="020B0503020204020204" pitchFamily="34" charset="-122"/>
                <a:ea typeface="微软雅黑" panose="020B0503020204020204" pitchFamily="34" charset="-122"/>
              </a:rPr>
              <a:t>2.1 </a:t>
            </a:r>
            <a:r>
              <a:rPr lang="zh-CN" altLang="en-US" sz="2800" b="1" dirty="0">
                <a:solidFill>
                  <a:srgbClr val="7030A0"/>
                </a:solidFill>
                <a:latin typeface="微软雅黑" panose="020B0503020204020204" pitchFamily="34" charset="-122"/>
                <a:ea typeface="微软雅黑" panose="020B0503020204020204" pitchFamily="34" charset="-122"/>
              </a:rPr>
              <a:t>投资理念：资产配置     优选双创</a:t>
            </a:r>
            <a:r>
              <a:rPr lang="en-US" altLang="zh-CN" sz="2800" b="1" dirty="0">
                <a:solidFill>
                  <a:srgbClr val="7030A0"/>
                </a:solidFill>
                <a:latin typeface="微软雅黑" panose="020B0503020204020204" pitchFamily="34" charset="-122"/>
                <a:ea typeface="微软雅黑" panose="020B0503020204020204" pitchFamily="34" charset="-122"/>
              </a:rPr>
              <a:t>50</a:t>
            </a:r>
            <a:r>
              <a:rPr lang="zh-CN" altLang="en-US" sz="2800" b="1" dirty="0">
                <a:solidFill>
                  <a:srgbClr val="7030A0"/>
                </a:solidFill>
                <a:latin typeface="微软雅黑" panose="020B0503020204020204" pitchFamily="34" charset="-122"/>
                <a:ea typeface="微软雅黑" panose="020B0503020204020204" pitchFamily="34" charset="-122"/>
              </a:rPr>
              <a:t>个股</a:t>
            </a:r>
          </a:p>
        </p:txBody>
      </p:sp>
      <p:sp>
        <p:nvSpPr>
          <p:cNvPr id="6" name="矩形 5">
            <a:extLst>
              <a:ext uri="{FF2B5EF4-FFF2-40B4-BE49-F238E27FC236}">
                <a16:creationId xmlns:a16="http://schemas.microsoft.com/office/drawing/2014/main" id="{386357B4-6963-4733-B2CA-A8A333B779A5}"/>
              </a:ext>
            </a:extLst>
          </p:cNvPr>
          <p:cNvSpPr/>
          <p:nvPr/>
        </p:nvSpPr>
        <p:spPr>
          <a:xfrm>
            <a:off x="387526" y="671269"/>
            <a:ext cx="213349" cy="556229"/>
          </a:xfrm>
          <a:prstGeom prst="rect">
            <a:avLst/>
          </a:prstGeom>
          <a:solidFill>
            <a:srgbClr val="6A158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solidFill>
                <a:srgbClr val="000000"/>
              </a:solidFill>
              <a:latin typeface="Arial" panose="020B0604020202020204"/>
              <a:ea typeface="微软雅黑" panose="020B0503020204020204" charset="-122"/>
              <a:sym typeface="+mn-lt"/>
            </a:endParaRPr>
          </a:p>
        </p:txBody>
      </p:sp>
      <p:sp>
        <p:nvSpPr>
          <p:cNvPr id="7" name="加号 6">
            <a:extLst>
              <a:ext uri="{FF2B5EF4-FFF2-40B4-BE49-F238E27FC236}">
                <a16:creationId xmlns:a16="http://schemas.microsoft.com/office/drawing/2014/main" id="{0B8FDA1E-55A6-4D4D-A650-774611C9196B}"/>
              </a:ext>
            </a:extLst>
          </p:cNvPr>
          <p:cNvSpPr/>
          <p:nvPr/>
        </p:nvSpPr>
        <p:spPr>
          <a:xfrm>
            <a:off x="4553914" y="677114"/>
            <a:ext cx="514350" cy="55622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27A659AE-ABD0-4674-A598-4EAE75948F5C}"/>
              </a:ext>
            </a:extLst>
          </p:cNvPr>
          <p:cNvSpPr txBox="1"/>
          <p:nvPr/>
        </p:nvSpPr>
        <p:spPr>
          <a:xfrm>
            <a:off x="600875" y="1477212"/>
            <a:ext cx="10711614" cy="1785104"/>
          </a:xfrm>
          <a:prstGeom prst="rect">
            <a:avLst/>
          </a:prstGeom>
          <a:noFill/>
        </p:spPr>
        <p:txBody>
          <a:bodyPr wrap="square" rtlCol="0">
            <a:spAutoFit/>
          </a:bodyPr>
          <a:lstStyle/>
          <a:p>
            <a:pPr marL="285750" indent="-285750" algn="just">
              <a:spcBef>
                <a:spcPts val="600"/>
              </a:spcBef>
              <a:spcAft>
                <a:spcPts val="600"/>
              </a:spcAft>
              <a:buFont typeface="Wingdings" panose="05000000000000000000" pitchFamily="2" charset="2"/>
              <a:buChar char="p"/>
            </a:pPr>
            <a:r>
              <a:rPr lang="zh-CN" altLang="en-US" dirty="0">
                <a:solidFill>
                  <a:srgbClr val="000000"/>
                </a:solidFill>
                <a:ea typeface="微软雅黑"/>
                <a:cs typeface="+mn-ea"/>
                <a:sym typeface="+mn-lt"/>
              </a:rPr>
              <a:t>产品以混合多策略形式进行投资，</a:t>
            </a:r>
            <a:r>
              <a:rPr lang="zh-CN" altLang="en-US" sz="1800" dirty="0">
                <a:latin typeface="微软雅黑" panose="020B0503020204020204" pitchFamily="34" charset="-122"/>
                <a:ea typeface="微软雅黑" panose="020B0503020204020204" pitchFamily="34" charset="-122"/>
              </a:rPr>
              <a:t>投资于债券、优先股、量化对冲和双创个股</a:t>
            </a:r>
            <a:r>
              <a:rPr lang="zh-CN" altLang="en-US" dirty="0">
                <a:solidFill>
                  <a:srgbClr val="000000"/>
                </a:solidFill>
                <a:ea typeface="微软雅黑"/>
                <a:cs typeface="+mn-ea"/>
                <a:sym typeface="+mn-lt"/>
              </a:rPr>
              <a:t>，</a:t>
            </a:r>
            <a:r>
              <a:rPr lang="zh-CN" altLang="en-US" b="1" dirty="0">
                <a:solidFill>
                  <a:srgbClr val="000000"/>
                </a:solidFill>
                <a:ea typeface="微软雅黑"/>
                <a:cs typeface="+mn-ea"/>
                <a:sym typeface="+mn-lt"/>
              </a:rPr>
              <a:t>构建收益来源分散、长期风险收益稳健的投资组合（下图）</a:t>
            </a:r>
            <a:r>
              <a:rPr lang="zh-CN" altLang="en-US" dirty="0">
                <a:solidFill>
                  <a:srgbClr val="000000"/>
                </a:solidFill>
                <a:ea typeface="微软雅黑"/>
                <a:cs typeface="+mn-ea"/>
                <a:sym typeface="+mn-lt"/>
              </a:rPr>
              <a:t>。</a:t>
            </a:r>
            <a:endParaRPr lang="en-US" altLang="zh-CN" dirty="0">
              <a:solidFill>
                <a:srgbClr val="000000"/>
              </a:solidFill>
              <a:ea typeface="微软雅黑"/>
              <a:cs typeface="+mn-ea"/>
              <a:sym typeface="+mn-lt"/>
            </a:endParaRPr>
          </a:p>
          <a:p>
            <a:pPr marL="742950" lvl="1" indent="-285750" algn="just">
              <a:spcBef>
                <a:spcPts val="600"/>
              </a:spcBef>
              <a:spcAft>
                <a:spcPts val="600"/>
              </a:spcAft>
              <a:buFont typeface="Arial" panose="020B0604020202020204" pitchFamily="34" charset="0"/>
              <a:buChar char="•"/>
            </a:pPr>
            <a:r>
              <a:rPr lang="zh-CN" altLang="en-US" dirty="0">
                <a:solidFill>
                  <a:srgbClr val="000000"/>
                </a:solidFill>
                <a:ea typeface="微软雅黑"/>
                <a:cs typeface="+mn-ea"/>
                <a:sym typeface="+mn-lt"/>
              </a:rPr>
              <a:t>一、通过资产配置和分散化投资控组合回撤和波动。</a:t>
            </a:r>
            <a:endParaRPr lang="en-US" altLang="zh-CN" dirty="0">
              <a:solidFill>
                <a:srgbClr val="000000"/>
              </a:solidFill>
              <a:ea typeface="微软雅黑"/>
              <a:cs typeface="+mn-ea"/>
              <a:sym typeface="+mn-lt"/>
            </a:endParaRPr>
          </a:p>
          <a:p>
            <a:pPr marL="742950" lvl="1" indent="-285750" algn="just">
              <a:spcBef>
                <a:spcPts val="600"/>
              </a:spcBef>
              <a:spcAft>
                <a:spcPts val="600"/>
              </a:spcAft>
              <a:buFont typeface="Arial" panose="020B0604020202020204" pitchFamily="34" charset="0"/>
              <a:buChar char="•"/>
            </a:pPr>
            <a:r>
              <a:rPr lang="zh-CN" altLang="en-US" dirty="0">
                <a:solidFill>
                  <a:srgbClr val="000000"/>
                </a:solidFill>
                <a:ea typeface="微软雅黑"/>
                <a:cs typeface="+mn-ea"/>
                <a:sym typeface="+mn-lt"/>
              </a:rPr>
              <a:t>二、在全市场最优秀的赛道中优选个股，双创</a:t>
            </a:r>
            <a:r>
              <a:rPr lang="en-US" altLang="zh-CN" dirty="0">
                <a:solidFill>
                  <a:srgbClr val="000000"/>
                </a:solidFill>
                <a:ea typeface="微软雅黑"/>
                <a:cs typeface="+mn-ea"/>
                <a:sym typeface="+mn-lt"/>
              </a:rPr>
              <a:t>50</a:t>
            </a:r>
            <a:r>
              <a:rPr lang="zh-CN" altLang="en-US" dirty="0">
                <a:solidFill>
                  <a:srgbClr val="000000"/>
                </a:solidFill>
                <a:ea typeface="微软雅黑"/>
                <a:cs typeface="+mn-ea"/>
                <a:sym typeface="+mn-lt"/>
              </a:rPr>
              <a:t>指数集合了医药、新能源、电子等多个高端制造的优质公司，在人口老龄化、碳达峰</a:t>
            </a:r>
            <a:r>
              <a:rPr lang="en-US" altLang="zh-CN" dirty="0">
                <a:solidFill>
                  <a:srgbClr val="000000"/>
                </a:solidFill>
                <a:ea typeface="微软雅黑"/>
                <a:cs typeface="+mn-ea"/>
                <a:sym typeface="+mn-lt"/>
              </a:rPr>
              <a:t>/</a:t>
            </a:r>
            <a:r>
              <a:rPr lang="zh-CN" altLang="en-US" dirty="0">
                <a:solidFill>
                  <a:srgbClr val="000000"/>
                </a:solidFill>
                <a:ea typeface="微软雅黑"/>
                <a:cs typeface="+mn-ea"/>
                <a:sym typeface="+mn-lt"/>
              </a:rPr>
              <a:t>碳中和、国产替代的背景下，优选个股的长期投资价值可观。</a:t>
            </a:r>
            <a:endParaRPr lang="en-US" altLang="zh-CN" dirty="0">
              <a:solidFill>
                <a:srgbClr val="000000"/>
              </a:solidFill>
              <a:ea typeface="微软雅黑"/>
              <a:cs typeface="+mn-ea"/>
              <a:sym typeface="+mn-lt"/>
            </a:endParaRPr>
          </a:p>
        </p:txBody>
      </p:sp>
      <p:sp>
        <p:nvSpPr>
          <p:cNvPr id="59" name="文本框 58">
            <a:extLst>
              <a:ext uri="{FF2B5EF4-FFF2-40B4-BE49-F238E27FC236}">
                <a16:creationId xmlns:a16="http://schemas.microsoft.com/office/drawing/2014/main" id="{F0ACB935-BD3B-43B2-8161-8EDE6A91E46B}"/>
              </a:ext>
            </a:extLst>
          </p:cNvPr>
          <p:cNvSpPr txBox="1"/>
          <p:nvPr/>
        </p:nvSpPr>
        <p:spPr>
          <a:xfrm>
            <a:off x="617116" y="6515100"/>
            <a:ext cx="5921374" cy="307777"/>
          </a:xfrm>
          <a:prstGeom prst="rect">
            <a:avLst/>
          </a:prstGeom>
          <a:noFill/>
        </p:spPr>
        <p:txBody>
          <a:bodyPr wrap="square" rtlCol="0">
            <a:spAutoFit/>
          </a:bodyPr>
          <a:lstStyle/>
          <a:p>
            <a:r>
              <a:rPr lang="zh-CN" altLang="en-US" sz="1400" dirty="0">
                <a:cs typeface="+mn-ea"/>
                <a:sym typeface="+mn-lt"/>
              </a:rPr>
              <a:t>说明：资产收益为示意图，不代表未来实际收益</a:t>
            </a:r>
          </a:p>
        </p:txBody>
      </p:sp>
      <p:grpSp>
        <p:nvGrpSpPr>
          <p:cNvPr id="8" name="组合 7">
            <a:extLst>
              <a:ext uri="{FF2B5EF4-FFF2-40B4-BE49-F238E27FC236}">
                <a16:creationId xmlns:a16="http://schemas.microsoft.com/office/drawing/2014/main" id="{4C9939C4-44CA-436D-A4CE-521FB0CEA986}"/>
              </a:ext>
            </a:extLst>
          </p:cNvPr>
          <p:cNvGrpSpPr/>
          <p:nvPr/>
        </p:nvGrpSpPr>
        <p:grpSpPr>
          <a:xfrm>
            <a:off x="600875" y="3539315"/>
            <a:ext cx="10128218" cy="2768413"/>
            <a:chOff x="545198" y="3429000"/>
            <a:chExt cx="10128218" cy="2768413"/>
          </a:xfrm>
        </p:grpSpPr>
        <p:grpSp>
          <p:nvGrpSpPr>
            <p:cNvPr id="60" name="组合 59">
              <a:extLst>
                <a:ext uri="{FF2B5EF4-FFF2-40B4-BE49-F238E27FC236}">
                  <a16:creationId xmlns:a16="http://schemas.microsoft.com/office/drawing/2014/main" id="{AF44C7FE-04D0-4724-B399-737064A6722A}"/>
                </a:ext>
              </a:extLst>
            </p:cNvPr>
            <p:cNvGrpSpPr/>
            <p:nvPr/>
          </p:nvGrpSpPr>
          <p:grpSpPr>
            <a:xfrm>
              <a:off x="1200150" y="3539314"/>
              <a:ext cx="8737225" cy="2473433"/>
              <a:chOff x="819150" y="3429000"/>
              <a:chExt cx="4038600" cy="2882396"/>
            </a:xfrm>
          </p:grpSpPr>
          <p:cxnSp>
            <p:nvCxnSpPr>
              <p:cNvPr id="61" name="直接连接符 60">
                <a:extLst>
                  <a:ext uri="{FF2B5EF4-FFF2-40B4-BE49-F238E27FC236}">
                    <a16:creationId xmlns:a16="http://schemas.microsoft.com/office/drawing/2014/main" id="{2DEB7DBA-5A6E-4E41-A0D0-19AB17BA4EE3}"/>
                  </a:ext>
                </a:extLst>
              </p:cNvPr>
              <p:cNvCxnSpPr/>
              <p:nvPr/>
            </p:nvCxnSpPr>
            <p:spPr>
              <a:xfrm>
                <a:off x="838200" y="3429000"/>
                <a:ext cx="0" cy="2882395"/>
              </a:xfrm>
              <a:prstGeom prst="line">
                <a:avLst/>
              </a:prstGeom>
              <a:ln w="31750"/>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A6070843-F760-4D2E-ABBB-FE701A47D1D8}"/>
                  </a:ext>
                </a:extLst>
              </p:cNvPr>
              <p:cNvCxnSpPr/>
              <p:nvPr/>
            </p:nvCxnSpPr>
            <p:spPr>
              <a:xfrm>
                <a:off x="819150" y="6311395"/>
                <a:ext cx="4038600" cy="0"/>
              </a:xfrm>
              <a:prstGeom prst="line">
                <a:avLst/>
              </a:prstGeom>
              <a:ln w="34925"/>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27BC8FD2-179A-4BB8-9ED6-F66DEE56C037}"/>
                  </a:ext>
                </a:extLst>
              </p:cNvPr>
              <p:cNvCxnSpPr/>
              <p:nvPr/>
            </p:nvCxnSpPr>
            <p:spPr>
              <a:xfrm flipV="1">
                <a:off x="838200" y="5029200"/>
                <a:ext cx="3829050" cy="1282196"/>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4" name="任意多边形: 形状 63">
                <a:extLst>
                  <a:ext uri="{FF2B5EF4-FFF2-40B4-BE49-F238E27FC236}">
                    <a16:creationId xmlns:a16="http://schemas.microsoft.com/office/drawing/2014/main" id="{1B4B3587-22E7-42A0-B331-151525B50433}"/>
                  </a:ext>
                </a:extLst>
              </p:cNvPr>
              <p:cNvSpPr/>
              <p:nvPr/>
            </p:nvSpPr>
            <p:spPr>
              <a:xfrm>
                <a:off x="857250" y="4818561"/>
                <a:ext cx="3752850" cy="1429839"/>
              </a:xfrm>
              <a:custGeom>
                <a:avLst/>
                <a:gdLst>
                  <a:gd name="connsiteX0" fmla="*/ 0 w 3752850"/>
                  <a:gd name="connsiteY0" fmla="*/ 1429839 h 1429839"/>
                  <a:gd name="connsiteX1" fmla="*/ 628650 w 3752850"/>
                  <a:gd name="connsiteY1" fmla="*/ 1105989 h 1429839"/>
                  <a:gd name="connsiteX2" fmla="*/ 1257300 w 3752850"/>
                  <a:gd name="connsiteY2" fmla="*/ 1163139 h 1429839"/>
                  <a:gd name="connsiteX3" fmla="*/ 1828800 w 3752850"/>
                  <a:gd name="connsiteY3" fmla="*/ 591639 h 1429839"/>
                  <a:gd name="connsiteX4" fmla="*/ 2533650 w 3752850"/>
                  <a:gd name="connsiteY4" fmla="*/ 724989 h 1429839"/>
                  <a:gd name="connsiteX5" fmla="*/ 3181350 w 3752850"/>
                  <a:gd name="connsiteY5" fmla="*/ 58239 h 1429839"/>
                  <a:gd name="connsiteX6" fmla="*/ 3752850 w 3752850"/>
                  <a:gd name="connsiteY6" fmla="*/ 77289 h 142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2850" h="1429839">
                    <a:moveTo>
                      <a:pt x="0" y="1429839"/>
                    </a:moveTo>
                    <a:cubicBezTo>
                      <a:pt x="209550" y="1290139"/>
                      <a:pt x="419100" y="1150439"/>
                      <a:pt x="628650" y="1105989"/>
                    </a:cubicBezTo>
                    <a:cubicBezTo>
                      <a:pt x="838200" y="1061539"/>
                      <a:pt x="1057275" y="1248864"/>
                      <a:pt x="1257300" y="1163139"/>
                    </a:cubicBezTo>
                    <a:cubicBezTo>
                      <a:pt x="1457325" y="1077414"/>
                      <a:pt x="1616075" y="664664"/>
                      <a:pt x="1828800" y="591639"/>
                    </a:cubicBezTo>
                    <a:cubicBezTo>
                      <a:pt x="2041525" y="518614"/>
                      <a:pt x="2308225" y="813889"/>
                      <a:pt x="2533650" y="724989"/>
                    </a:cubicBezTo>
                    <a:cubicBezTo>
                      <a:pt x="2759075" y="636089"/>
                      <a:pt x="2978150" y="166189"/>
                      <a:pt x="3181350" y="58239"/>
                    </a:cubicBezTo>
                    <a:cubicBezTo>
                      <a:pt x="3384550" y="-49711"/>
                      <a:pt x="3568700" y="13789"/>
                      <a:pt x="3752850" y="77289"/>
                    </a:cubicBezTo>
                  </a:path>
                </a:pathLst>
              </a:custGeom>
              <a:noFill/>
              <a:ln w="31750">
                <a:solidFill>
                  <a:srgbClr val="F67E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任意多边形: 形状 64">
                <a:extLst>
                  <a:ext uri="{FF2B5EF4-FFF2-40B4-BE49-F238E27FC236}">
                    <a16:creationId xmlns:a16="http://schemas.microsoft.com/office/drawing/2014/main" id="{3D0C70B7-E810-4F2E-9BD7-AB44CF727334}"/>
                  </a:ext>
                </a:extLst>
              </p:cNvPr>
              <p:cNvSpPr/>
              <p:nvPr/>
            </p:nvSpPr>
            <p:spPr>
              <a:xfrm>
                <a:off x="838200" y="4522110"/>
                <a:ext cx="3752850" cy="1707240"/>
              </a:xfrm>
              <a:custGeom>
                <a:avLst/>
                <a:gdLst>
                  <a:gd name="connsiteX0" fmla="*/ 0 w 3752850"/>
                  <a:gd name="connsiteY0" fmla="*/ 1536989 h 1536989"/>
                  <a:gd name="connsiteX1" fmla="*/ 819150 w 3752850"/>
                  <a:gd name="connsiteY1" fmla="*/ 908339 h 1536989"/>
                  <a:gd name="connsiteX2" fmla="*/ 1847850 w 3752850"/>
                  <a:gd name="connsiteY2" fmla="*/ 1346489 h 1536989"/>
                  <a:gd name="connsiteX3" fmla="*/ 2705100 w 3752850"/>
                  <a:gd name="connsiteY3" fmla="*/ 70139 h 1536989"/>
                  <a:gd name="connsiteX4" fmla="*/ 3752850 w 3752850"/>
                  <a:gd name="connsiteY4" fmla="*/ 279689 h 153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2850" h="1536989">
                    <a:moveTo>
                      <a:pt x="0" y="1536989"/>
                    </a:moveTo>
                    <a:cubicBezTo>
                      <a:pt x="255587" y="1238539"/>
                      <a:pt x="511175" y="940089"/>
                      <a:pt x="819150" y="908339"/>
                    </a:cubicBezTo>
                    <a:cubicBezTo>
                      <a:pt x="1127125" y="876589"/>
                      <a:pt x="1533525" y="1486189"/>
                      <a:pt x="1847850" y="1346489"/>
                    </a:cubicBezTo>
                    <a:cubicBezTo>
                      <a:pt x="2162175" y="1206789"/>
                      <a:pt x="2387600" y="247939"/>
                      <a:pt x="2705100" y="70139"/>
                    </a:cubicBezTo>
                    <a:cubicBezTo>
                      <a:pt x="3022600" y="-107661"/>
                      <a:pt x="3387725" y="86014"/>
                      <a:pt x="3752850" y="279689"/>
                    </a:cubicBezTo>
                  </a:path>
                </a:pathLst>
              </a:cu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6" name="文本框 65">
              <a:extLst>
                <a:ext uri="{FF2B5EF4-FFF2-40B4-BE49-F238E27FC236}">
                  <a16:creationId xmlns:a16="http://schemas.microsoft.com/office/drawing/2014/main" id="{A87D77E0-4C93-44F7-A243-9FCD93CA4FB0}"/>
                </a:ext>
              </a:extLst>
            </p:cNvPr>
            <p:cNvSpPr txBox="1"/>
            <p:nvPr/>
          </p:nvSpPr>
          <p:spPr>
            <a:xfrm>
              <a:off x="545198" y="3533735"/>
              <a:ext cx="646331" cy="369332"/>
            </a:xfrm>
            <a:prstGeom prst="rect">
              <a:avLst/>
            </a:prstGeom>
            <a:noFill/>
          </p:spPr>
          <p:txBody>
            <a:bodyPr wrap="none" rtlCol="0">
              <a:spAutoFit/>
            </a:bodyPr>
            <a:lstStyle/>
            <a:p>
              <a:r>
                <a:rPr lang="zh-CN" altLang="en-US" dirty="0">
                  <a:cs typeface="+mn-ea"/>
                  <a:sym typeface="+mn-lt"/>
                </a:rPr>
                <a:t>收益</a:t>
              </a:r>
            </a:p>
          </p:txBody>
        </p:sp>
        <p:sp>
          <p:nvSpPr>
            <p:cNvPr id="67" name="文本框 66">
              <a:extLst>
                <a:ext uri="{FF2B5EF4-FFF2-40B4-BE49-F238E27FC236}">
                  <a16:creationId xmlns:a16="http://schemas.microsoft.com/office/drawing/2014/main" id="{64630278-516C-4A4C-AF34-3E8A89E4E3C9}"/>
                </a:ext>
              </a:extLst>
            </p:cNvPr>
            <p:cNvSpPr txBox="1"/>
            <p:nvPr/>
          </p:nvSpPr>
          <p:spPr>
            <a:xfrm>
              <a:off x="10027085" y="5828081"/>
              <a:ext cx="646331" cy="369332"/>
            </a:xfrm>
            <a:prstGeom prst="rect">
              <a:avLst/>
            </a:prstGeom>
            <a:noFill/>
          </p:spPr>
          <p:txBody>
            <a:bodyPr wrap="none" rtlCol="0">
              <a:spAutoFit/>
            </a:bodyPr>
            <a:lstStyle/>
            <a:p>
              <a:r>
                <a:rPr lang="zh-CN" altLang="en-US" dirty="0">
                  <a:cs typeface="+mn-ea"/>
                  <a:sym typeface="+mn-lt"/>
                </a:rPr>
                <a:t>时间</a:t>
              </a:r>
            </a:p>
          </p:txBody>
        </p:sp>
        <p:sp>
          <p:nvSpPr>
            <p:cNvPr id="68" name="文本框 67">
              <a:extLst>
                <a:ext uri="{FF2B5EF4-FFF2-40B4-BE49-F238E27FC236}">
                  <a16:creationId xmlns:a16="http://schemas.microsoft.com/office/drawing/2014/main" id="{284B4C7A-EB86-405A-AA0D-9DABEF9142AF}"/>
                </a:ext>
              </a:extLst>
            </p:cNvPr>
            <p:cNvSpPr txBox="1"/>
            <p:nvPr/>
          </p:nvSpPr>
          <p:spPr>
            <a:xfrm>
              <a:off x="6839509" y="3865449"/>
              <a:ext cx="838199" cy="400110"/>
            </a:xfrm>
            <a:prstGeom prst="rect">
              <a:avLst/>
            </a:prstGeom>
            <a:noFill/>
            <a:ln>
              <a:noFill/>
            </a:ln>
          </p:spPr>
          <p:txBody>
            <a:bodyPr wrap="square" rtlCol="0">
              <a:spAutoFit/>
            </a:bodyPr>
            <a:lstStyle/>
            <a:p>
              <a:pPr algn="ctr"/>
              <a:r>
                <a:rPr lang="zh-CN" altLang="en-US" sz="2000" b="1" dirty="0">
                  <a:solidFill>
                    <a:srgbClr val="C00000"/>
                  </a:solidFill>
                  <a:cs typeface="+mn-ea"/>
                  <a:sym typeface="+mn-lt"/>
                </a:rPr>
                <a:t>股票</a:t>
              </a:r>
            </a:p>
          </p:txBody>
        </p:sp>
        <p:sp>
          <p:nvSpPr>
            <p:cNvPr id="69" name="文本框 68">
              <a:extLst>
                <a:ext uri="{FF2B5EF4-FFF2-40B4-BE49-F238E27FC236}">
                  <a16:creationId xmlns:a16="http://schemas.microsoft.com/office/drawing/2014/main" id="{BEC37744-4A1F-4CBA-A6FC-F9734DA3AC38}"/>
                </a:ext>
              </a:extLst>
            </p:cNvPr>
            <p:cNvSpPr txBox="1"/>
            <p:nvPr/>
          </p:nvSpPr>
          <p:spPr>
            <a:xfrm>
              <a:off x="4457351" y="4676972"/>
              <a:ext cx="1342342" cy="400110"/>
            </a:xfrm>
            <a:prstGeom prst="rect">
              <a:avLst/>
            </a:prstGeom>
            <a:noFill/>
            <a:ln>
              <a:noFill/>
            </a:ln>
          </p:spPr>
          <p:txBody>
            <a:bodyPr wrap="square" rtlCol="0">
              <a:spAutoFit/>
            </a:bodyPr>
            <a:lstStyle/>
            <a:p>
              <a:pPr algn="ctr"/>
              <a:r>
                <a:rPr lang="zh-CN" altLang="en-US" sz="2000" b="1" dirty="0">
                  <a:solidFill>
                    <a:srgbClr val="F67E08"/>
                  </a:solidFill>
                  <a:cs typeface="+mn-ea"/>
                  <a:sym typeface="+mn-lt"/>
                </a:rPr>
                <a:t>量化对冲</a:t>
              </a:r>
            </a:p>
          </p:txBody>
        </p:sp>
        <p:sp>
          <p:nvSpPr>
            <p:cNvPr id="70" name="文本框 69">
              <a:extLst>
                <a:ext uri="{FF2B5EF4-FFF2-40B4-BE49-F238E27FC236}">
                  <a16:creationId xmlns:a16="http://schemas.microsoft.com/office/drawing/2014/main" id="{2453105B-1926-4B6C-B813-64DA844B31FE}"/>
                </a:ext>
              </a:extLst>
            </p:cNvPr>
            <p:cNvSpPr txBox="1"/>
            <p:nvPr/>
          </p:nvSpPr>
          <p:spPr>
            <a:xfrm>
              <a:off x="7968785" y="4562146"/>
              <a:ext cx="1390845" cy="369332"/>
            </a:xfrm>
            <a:prstGeom prst="rect">
              <a:avLst/>
            </a:prstGeom>
            <a:noFill/>
            <a:ln>
              <a:noFill/>
            </a:ln>
          </p:spPr>
          <p:txBody>
            <a:bodyPr wrap="square" rtlCol="0">
              <a:spAutoFit/>
            </a:bodyPr>
            <a:lstStyle/>
            <a:p>
              <a:pPr algn="ctr"/>
              <a:r>
                <a:rPr lang="zh-CN" altLang="en-US" b="1" dirty="0">
                  <a:solidFill>
                    <a:schemeClr val="accent1">
                      <a:lumMod val="50000"/>
                    </a:schemeClr>
                  </a:solidFill>
                  <a:cs typeface="+mn-ea"/>
                  <a:sym typeface="+mn-lt"/>
                </a:rPr>
                <a:t>优先股</a:t>
              </a:r>
            </a:p>
          </p:txBody>
        </p:sp>
        <p:sp>
          <p:nvSpPr>
            <p:cNvPr id="71" name="任意多边形: 形状 70">
              <a:extLst>
                <a:ext uri="{FF2B5EF4-FFF2-40B4-BE49-F238E27FC236}">
                  <a16:creationId xmlns:a16="http://schemas.microsoft.com/office/drawing/2014/main" id="{6B99986A-0EDB-4E5B-98BF-691D48D43E39}"/>
                </a:ext>
              </a:extLst>
            </p:cNvPr>
            <p:cNvSpPr/>
            <p:nvPr/>
          </p:nvSpPr>
          <p:spPr>
            <a:xfrm>
              <a:off x="1250576" y="4922340"/>
              <a:ext cx="8229600" cy="1061601"/>
            </a:xfrm>
            <a:custGeom>
              <a:avLst/>
              <a:gdLst>
                <a:gd name="connsiteX0" fmla="*/ 0 w 8229600"/>
                <a:gd name="connsiteY0" fmla="*/ 1237129 h 1237129"/>
                <a:gd name="connsiteX1" fmla="*/ 968189 w 8229600"/>
                <a:gd name="connsiteY1" fmla="*/ 1021976 h 1237129"/>
                <a:gd name="connsiteX2" fmla="*/ 1775012 w 8229600"/>
                <a:gd name="connsiteY2" fmla="*/ 1075764 h 1237129"/>
                <a:gd name="connsiteX3" fmla="*/ 2339789 w 8229600"/>
                <a:gd name="connsiteY3" fmla="*/ 820270 h 1237129"/>
                <a:gd name="connsiteX4" fmla="*/ 3563471 w 8229600"/>
                <a:gd name="connsiteY4" fmla="*/ 806823 h 1237129"/>
                <a:gd name="connsiteX5" fmla="*/ 5029200 w 8229600"/>
                <a:gd name="connsiteY5" fmla="*/ 349623 h 1237129"/>
                <a:gd name="connsiteX6" fmla="*/ 7019365 w 8229600"/>
                <a:gd name="connsiteY6" fmla="*/ 363070 h 1237129"/>
                <a:gd name="connsiteX7" fmla="*/ 8229600 w 8229600"/>
                <a:gd name="connsiteY7" fmla="*/ 0 h 1237129"/>
                <a:gd name="connsiteX8" fmla="*/ 8229600 w 8229600"/>
                <a:gd name="connsiteY8" fmla="*/ 0 h 1237129"/>
                <a:gd name="connsiteX9" fmla="*/ 8229600 w 8229600"/>
                <a:gd name="connsiteY9" fmla="*/ 0 h 12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29600" h="1237129">
                  <a:moveTo>
                    <a:pt x="0" y="1237129"/>
                  </a:moveTo>
                  <a:cubicBezTo>
                    <a:pt x="336177" y="1142999"/>
                    <a:pt x="672354" y="1048870"/>
                    <a:pt x="968189" y="1021976"/>
                  </a:cubicBezTo>
                  <a:cubicBezTo>
                    <a:pt x="1264024" y="995082"/>
                    <a:pt x="1546412" y="1109382"/>
                    <a:pt x="1775012" y="1075764"/>
                  </a:cubicBezTo>
                  <a:cubicBezTo>
                    <a:pt x="2003612" y="1042146"/>
                    <a:pt x="2041713" y="865093"/>
                    <a:pt x="2339789" y="820270"/>
                  </a:cubicBezTo>
                  <a:cubicBezTo>
                    <a:pt x="2637865" y="775447"/>
                    <a:pt x="3115236" y="885264"/>
                    <a:pt x="3563471" y="806823"/>
                  </a:cubicBezTo>
                  <a:cubicBezTo>
                    <a:pt x="4011706" y="728382"/>
                    <a:pt x="4453218" y="423582"/>
                    <a:pt x="5029200" y="349623"/>
                  </a:cubicBezTo>
                  <a:cubicBezTo>
                    <a:pt x="5605182" y="275664"/>
                    <a:pt x="6485965" y="421340"/>
                    <a:pt x="7019365" y="363070"/>
                  </a:cubicBezTo>
                  <a:cubicBezTo>
                    <a:pt x="7552765" y="304800"/>
                    <a:pt x="8229600" y="0"/>
                    <a:pt x="8229600" y="0"/>
                  </a:cubicBezTo>
                  <a:lnTo>
                    <a:pt x="8229600" y="0"/>
                  </a:lnTo>
                  <a:lnTo>
                    <a:pt x="8229600" y="0"/>
                  </a:lnTo>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文本框 71">
              <a:extLst>
                <a:ext uri="{FF2B5EF4-FFF2-40B4-BE49-F238E27FC236}">
                  <a16:creationId xmlns:a16="http://schemas.microsoft.com/office/drawing/2014/main" id="{20BE30E4-D405-40FF-9E8E-B301E02CD76A}"/>
                </a:ext>
              </a:extLst>
            </p:cNvPr>
            <p:cNvSpPr txBox="1"/>
            <p:nvPr/>
          </p:nvSpPr>
          <p:spPr>
            <a:xfrm>
              <a:off x="7615087" y="5211636"/>
              <a:ext cx="1390845" cy="369332"/>
            </a:xfrm>
            <a:prstGeom prst="rect">
              <a:avLst/>
            </a:prstGeom>
            <a:noFill/>
            <a:ln>
              <a:noFill/>
            </a:ln>
          </p:spPr>
          <p:txBody>
            <a:bodyPr wrap="square" rtlCol="0">
              <a:spAutoFit/>
            </a:bodyPr>
            <a:lstStyle/>
            <a:p>
              <a:pPr algn="ctr"/>
              <a:r>
                <a:rPr lang="zh-CN" altLang="en-US" b="1" dirty="0">
                  <a:solidFill>
                    <a:srgbClr val="7030A0"/>
                  </a:solidFill>
                  <a:cs typeface="+mn-ea"/>
                  <a:sym typeface="+mn-lt"/>
                </a:rPr>
                <a:t>债券</a:t>
              </a:r>
            </a:p>
          </p:txBody>
        </p:sp>
        <p:sp>
          <p:nvSpPr>
            <p:cNvPr id="2" name="矩形: 圆角 1">
              <a:extLst>
                <a:ext uri="{FF2B5EF4-FFF2-40B4-BE49-F238E27FC236}">
                  <a16:creationId xmlns:a16="http://schemas.microsoft.com/office/drawing/2014/main" id="{EBC206D7-4AAA-4814-AA0A-677D05D63935}"/>
                </a:ext>
              </a:extLst>
            </p:cNvPr>
            <p:cNvSpPr/>
            <p:nvPr/>
          </p:nvSpPr>
          <p:spPr>
            <a:xfrm>
              <a:off x="3808071" y="3429000"/>
              <a:ext cx="3194613" cy="474067"/>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各类资产走势示意图</a:t>
              </a:r>
            </a:p>
          </p:txBody>
        </p:sp>
      </p:grpSp>
    </p:spTree>
    <p:extLst>
      <p:ext uri="{BB962C8B-B14F-4D97-AF65-F5344CB8AC3E}">
        <p14:creationId xmlns:p14="http://schemas.microsoft.com/office/powerpoint/2010/main" val="12418465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802fb8d9-a882-431d-ab82-ab778dcb2ec2}"/>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0817"/>
  <p:tag name="KSO_WM_UNIT_TYPE" val="q_h_i"/>
  <p:tag name="KSO_WM_UNIT_INDEX" val="1_2_4"/>
  <p:tag name="KSO_WM_UNIT_ID" val="diagram20160817_3*q_h_i*1_2_4"/>
  <p:tag name="KSO_WM_UNIT_LAYERLEVEL" val="1_1_1"/>
  <p:tag name="KSO_WM_DIAGRAM_GROUP_CODE" val="q1-1"/>
  <p:tag name="KSO_WM_UNIT_TEXT_FILL_FORE_SCHEMECOLOR_INDEX" val="14"/>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0817"/>
  <p:tag name="KSO_WM_UNIT_TYPE" val="q_h_i"/>
  <p:tag name="KSO_WM_UNIT_INDEX" val="1_3_4"/>
  <p:tag name="KSO_WM_UNIT_ID" val="diagram20160817_3*q_h_i*1_3_4"/>
  <p:tag name="KSO_WM_UNIT_LAYERLEVEL" val="1_1_1"/>
  <p:tag name="KSO_WM_DIAGRAM_GROUP_CODE" val="q1-1"/>
  <p:tag name="KSO_WM_UNIT_TEXT_FILL_FORE_SCHEMECOLOR_INDEX" val="14"/>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0817"/>
  <p:tag name="KSO_WM_UNIT_TYPE" val="q_h_i"/>
  <p:tag name="KSO_WM_UNIT_INDEX" val="1_4_4"/>
  <p:tag name="KSO_WM_UNIT_ID" val="diagram20160817_3*q_h_i*1_4_4"/>
  <p:tag name="KSO_WM_UNIT_LAYERLEVEL" val="1_1_1"/>
  <p:tag name="KSO_WM_DIAGRAM_GROUP_CODE" val="q1-1"/>
  <p:tag name="KSO_WM_UNIT_TEXT_FILL_FORE_SCHEMECOLOR_INDEX" val="14"/>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0817"/>
  <p:tag name="KSO_WM_UNIT_TYPE" val="q_h_a"/>
  <p:tag name="KSO_WM_UNIT_INDEX" val="1_1_1"/>
  <p:tag name="KSO_WM_UNIT_ID" val="diagram20160817_3*q_h_a*1_1_1"/>
  <p:tag name="KSO_WM_UNIT_LAYERLEVEL" val="1_1_1"/>
  <p:tag name="KSO_WM_UNIT_VALUE" val="5"/>
  <p:tag name="KSO_WM_UNIT_HIGHLIGHT" val="0"/>
  <p:tag name="KSO_WM_UNIT_COMPATIBLE" val="0"/>
  <p:tag name="KSO_WM_UNIT_CLEAR" val="0"/>
  <p:tag name="KSO_WM_UNIT_RELATE_UNITID" val="diagram20160817_3*q*1"/>
  <p:tag name="KSO_WM_DIAGRAM_GROUP_CODE" val="q1-1"/>
  <p:tag name="KSO_WM_UNIT_PRESET_TEXT" val="LOREM"/>
  <p:tag name="KSO_WM_UNIT_TEXT_FILL_FORE_SCHEMECOLOR_INDEX" val="14"/>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0817"/>
  <p:tag name="KSO_WM_UNIT_TYPE" val="q_h_i"/>
  <p:tag name="KSO_WM_UNIT_INDEX" val="1_4_3"/>
  <p:tag name="KSO_WM_UNIT_ID" val="diagram20160817_3*q_h_i*1_4_3"/>
  <p:tag name="KSO_WM_UNIT_LAYERLEVEL" val="1_1_1"/>
  <p:tag name="KSO_WM_DIAGRAM_GROUP_CODE" val="q1-1"/>
  <p:tag name="KSO_WM_UNIT_FILL_FORE_SCHEMECOLOR_INDEX" val="14"/>
  <p:tag name="KSO_WM_UNI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0817"/>
  <p:tag name="KSO_WM_UNIT_TYPE" val="q_h_i"/>
  <p:tag name="KSO_WM_UNIT_INDEX" val="1_4_4"/>
  <p:tag name="KSO_WM_UNIT_ID" val="diagram20160817_3*q_h_i*1_4_4"/>
  <p:tag name="KSO_WM_UNIT_LAYERLEVEL" val="1_1_1"/>
  <p:tag name="KSO_WM_DIAGRAM_GROUP_CODE" val="q1-1"/>
  <p:tag name="KSO_WM_UNIT_TEXT_FILL_FORE_SCHEMECOLOR_INDEX" val="14"/>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TABLE_BEAUTIFY" val="smartTable{802fb8d9-a882-431d-ab82-ab778dcb2ec2}"/>
</p:tagLst>
</file>

<file path=ppt/tags/tag17.xml><?xml version="1.0" encoding="utf-8"?>
<p:tagLst xmlns:a="http://schemas.openxmlformats.org/drawingml/2006/main" xmlns:r="http://schemas.openxmlformats.org/officeDocument/2006/relationships" xmlns:p="http://schemas.openxmlformats.org/presentationml/2006/main">
  <p:tag name="ISLIDE.DIAGRAM" val="332176"/>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0817"/>
  <p:tag name="KSO_WM_UNIT_TYPE" val="q_h_i"/>
  <p:tag name="KSO_WM_UNIT_INDEX" val="1_2_2"/>
  <p:tag name="KSO_WM_UNIT_ID" val="diagram20160817_3*q_h_i*1_2_2"/>
  <p:tag name="KSO_WM_UNIT_LAYERLEVEL" val="1_1_1"/>
  <p:tag name="KSO_WM_DIAGRAM_GROUP_CODE" val="q1-1"/>
  <p:tag name="KSO_WM_UNIT_FILL_FORE_SCHEMECOLOR_INDEX" val="5"/>
  <p:tag name="KSO_WM_UNIT_FILL_TYPE" val="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0817"/>
  <p:tag name="KSO_WM_UNIT_TYPE" val="q_h_i"/>
  <p:tag name="KSO_WM_UNIT_INDEX" val="1_3_2"/>
  <p:tag name="KSO_WM_UNIT_ID" val="diagram20160817_3*q_h_i*1_3_2"/>
  <p:tag name="KSO_WM_UNIT_LAYERLEVEL" val="1_1_1"/>
  <p:tag name="KSO_WM_DIAGRAM_GROUP_CODE" val="q1-1"/>
  <p:tag name="KSO_WM_UNIT_FILL_FORE_SCHEMECOLOR_INDEX" val="6"/>
  <p:tag name="KSO_WM_UNIT_FILL_TYPE"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0817"/>
  <p:tag name="KSO_WM_UNIT_TYPE" val="q_i"/>
  <p:tag name="KSO_WM_UNIT_INDEX" val="1_1"/>
  <p:tag name="KSO_WM_UNIT_ID" val="diagram20160817_3*q_i*1_1"/>
  <p:tag name="KSO_WM_UNIT_LAYERLEVEL" val="1_1"/>
  <p:tag name="KSO_WM_DIAGRAM_GROUP_CODE" val="q1-1"/>
  <p:tag name="KSO_WM_UNIT_FILL_FORE_SCHEMECOLOR_INDEX" val="7"/>
  <p:tag name="KSO_WM_UNIT_FILL_TYPE" val="1"/>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0817"/>
  <p:tag name="KSO_WM_UNIT_TYPE" val="q_h_i"/>
  <p:tag name="KSO_WM_UNIT_INDEX" val="1_4_2"/>
  <p:tag name="KSO_WM_UNIT_ID" val="diagram20160817_3*q_h_i*1_4_2"/>
  <p:tag name="KSO_WM_UNIT_LAYERLEVEL" val="1_1_1"/>
  <p:tag name="KSO_WM_DIAGRAM_GROUP_CODE" val="q1-1"/>
  <p:tag name="KSO_WM_UNIT_FILL_FORE_SCHEMECOLOR_INDEX" val="8"/>
  <p:tag name="KSO_WM_UNIT_FILL_TYPE" val="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0817"/>
  <p:tag name="KSO_WM_UNIT_TYPE" val="q_h_i"/>
  <p:tag name="KSO_WM_UNIT_INDEX" val="1_1_1"/>
  <p:tag name="KSO_WM_UNIT_ID" val="diagram20160817_3*q_h_i*1_1_1"/>
  <p:tag name="KSO_WM_UNIT_LAYERLEVEL" val="1_1_1"/>
  <p:tag name="KSO_WM_DIAGRAM_GROUP_CODE" val="q1-1"/>
  <p:tag name="KSO_WM_UNIT_FILL_FORE_SCHEMECOLOR_INDEX" val="9"/>
  <p:tag name="KSO_WM_UNIT_FILL_TYPE" val="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0817"/>
  <p:tag name="KSO_WM_UNIT_TYPE" val="q_h_i"/>
  <p:tag name="KSO_WM_UNIT_INDEX" val="1_3_3"/>
  <p:tag name="KSO_WM_UNIT_ID" val="diagram20160817_3*q_h_i*1_3_3"/>
  <p:tag name="KSO_WM_UNIT_LAYERLEVEL" val="1_1_1"/>
  <p:tag name="KSO_WM_DIAGRAM_GROUP_CODE" val="q1-1"/>
  <p:tag name="KSO_WM_UNIT_FILL_FORE_SCHEMECOLOR_INDEX" val="14"/>
  <p:tag name="KSO_WM_UNIT_FILL_TYPE" val="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0817"/>
  <p:tag name="KSO_WM_UNIT_TYPE" val="q_h_i"/>
  <p:tag name="KSO_WM_UNIT_INDEX" val="1_4_3"/>
  <p:tag name="KSO_WM_UNIT_ID" val="diagram20160817_3*q_h_i*1_4_3"/>
  <p:tag name="KSO_WM_UNIT_LAYERLEVEL" val="1_1_1"/>
  <p:tag name="KSO_WM_DIAGRAM_GROUP_CODE" val="q1-1"/>
  <p:tag name="KSO_WM_UNIT_FILL_FORE_SCHEMECOLOR_INDEX" val="14"/>
  <p:tag name="KSO_WM_UNIT_FILL_TYPE" val="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0817"/>
  <p:tag name="KSO_WM_UNIT_TYPE" val="q_h_i"/>
  <p:tag name="KSO_WM_UNIT_INDEX" val="1_2_3"/>
  <p:tag name="KSO_WM_UNIT_ID" val="diagram20160817_3*q_h_i*1_2_3"/>
  <p:tag name="KSO_WM_UNIT_LAYERLEVEL" val="1_1_1"/>
  <p:tag name="KSO_WM_DIAGRAM_GROUP_CODE" val="q1-1"/>
  <p:tag name="KSO_WM_UNIT_FILL_FORE_SCHEMECOLOR_INDEX" val="14"/>
  <p:tag name="KSO_WM_UNIT_FILL_TYPE" val="1"/>
</p:tagLst>
</file>

<file path=ppt/theme/theme1.xml><?xml version="1.0" encoding="utf-8"?>
<a:theme xmlns:a="http://schemas.openxmlformats.org/drawingml/2006/main" name="默认设计模板">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Office Them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fontScheme name="vehwcu31">
      <a:majorFont>
        <a:latin typeface=""/>
        <a:ea typeface="微软雅黑"/>
        <a:cs typeface=""/>
      </a:majorFont>
      <a:minorFont>
        <a:latin typeface=""/>
        <a:ea typeface="微软雅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Office Them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fontScheme name="vehwcu31">
      <a:majorFont>
        <a:latin typeface=""/>
        <a:ea typeface="微软雅黑"/>
        <a:cs typeface=""/>
      </a:majorFont>
      <a:minorFont>
        <a:latin typeface=""/>
        <a:ea typeface="微软雅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32515</TotalTime>
  <Words>3109</Words>
  <Application>Microsoft Office PowerPoint</Application>
  <PresentationFormat>宽屏</PresentationFormat>
  <Paragraphs>281</Paragraphs>
  <Slides>23</Slides>
  <Notes>12</Notes>
  <HiddenSlides>0</HiddenSlides>
  <MMClips>0</MMClips>
  <ScaleCrop>false</ScaleCrop>
  <HeadingPairs>
    <vt:vector size="8" baseType="variant">
      <vt:variant>
        <vt:lpstr>已用的字体</vt:lpstr>
      </vt:variant>
      <vt:variant>
        <vt:i4>8</vt:i4>
      </vt:variant>
      <vt:variant>
        <vt:lpstr>主题</vt:lpstr>
      </vt:variant>
      <vt:variant>
        <vt:i4>3</vt:i4>
      </vt:variant>
      <vt:variant>
        <vt:lpstr>嵌入 OLE 服务器</vt:lpstr>
      </vt:variant>
      <vt:variant>
        <vt:i4>0</vt:i4>
      </vt:variant>
      <vt:variant>
        <vt:lpstr>幻灯片标题</vt:lpstr>
      </vt:variant>
      <vt:variant>
        <vt:i4>23</vt:i4>
      </vt:variant>
    </vt:vector>
  </HeadingPairs>
  <TitlesOfParts>
    <vt:vector size="34" baseType="lpstr">
      <vt:lpstr>仿宋</vt:lpstr>
      <vt:lpstr>楷体</vt:lpstr>
      <vt:lpstr>微软雅黑</vt:lpstr>
      <vt:lpstr>Arial</vt:lpstr>
      <vt:lpstr>Calibri</vt:lpstr>
      <vt:lpstr>Calibri Light</vt:lpstr>
      <vt:lpstr>Trebuchet MS</vt:lpstr>
      <vt:lpstr>Wingdings</vt:lpstr>
      <vt:lpstr>默认设计模板</vt:lpstr>
      <vt:lpstr>1_默认设计模板</vt:lpstr>
      <vt:lpstr>2_默认设计模板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2.４阳光橙增盈双创进取产品持有期收益率测算</vt:lpstr>
      <vt:lpstr> 2.5 资产配置框架：基本面+政策面+市场情绪→市场方向</vt:lpstr>
      <vt:lpstr> 2.6 优选双创50个股策略：成分股是各细分领域的龙头优质公司</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葛艺璇</dc:creator>
  <cp:lastModifiedBy>Xinyu Zhou</cp:lastModifiedBy>
  <cp:revision>993</cp:revision>
  <dcterms:created xsi:type="dcterms:W3CDTF">2015-05-05T08:02:00Z</dcterms:created>
  <dcterms:modified xsi:type="dcterms:W3CDTF">2021-11-02T01:32:57Z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